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notesMasterIdLst>
    <p:notesMasterId r:id="rId28"/>
  </p:notesMasterIdLst>
  <p:handoutMasterIdLst>
    <p:handoutMasterId r:id="rId29"/>
  </p:handoutMasterIdLst>
  <p:sldIdLst>
    <p:sldId id="495" r:id="rId4"/>
    <p:sldId id="492" r:id="rId5"/>
    <p:sldId id="348" r:id="rId6"/>
    <p:sldId id="362" r:id="rId7"/>
    <p:sldId id="363" r:id="rId8"/>
    <p:sldId id="349" r:id="rId9"/>
    <p:sldId id="364" r:id="rId10"/>
    <p:sldId id="365" r:id="rId11"/>
    <p:sldId id="367" r:id="rId12"/>
    <p:sldId id="368" r:id="rId13"/>
    <p:sldId id="369" r:id="rId14"/>
    <p:sldId id="370" r:id="rId15"/>
    <p:sldId id="371" r:id="rId16"/>
    <p:sldId id="372" r:id="rId17"/>
    <p:sldId id="491" r:id="rId18"/>
    <p:sldId id="361" r:id="rId19"/>
    <p:sldId id="373" r:id="rId20"/>
    <p:sldId id="374" r:id="rId21"/>
    <p:sldId id="375" r:id="rId22"/>
    <p:sldId id="494" r:id="rId23"/>
    <p:sldId id="376" r:id="rId24"/>
    <p:sldId id="493" r:id="rId25"/>
    <p:sldId id="377" r:id="rId26"/>
    <p:sldId id="260" r:id="rId27"/>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0" autoAdjust="0"/>
    <p:restoredTop sz="94660"/>
  </p:normalViewPr>
  <p:slideViewPr>
    <p:cSldViewPr snapToGrid="0">
      <p:cViewPr varScale="1">
        <p:scale>
          <a:sx n="67" d="100"/>
          <a:sy n="67" d="100"/>
        </p:scale>
        <p:origin x="620" y="32"/>
      </p:cViewPr>
      <p:guideLst>
        <p:guide orient="horz" pos="2256"/>
        <p:guide pos="3840"/>
      </p:guideLst>
    </p:cSldViewPr>
  </p:slideViewPr>
  <p:notesTextViewPr>
    <p:cViewPr>
      <p:scale>
        <a:sx n="1" d="1"/>
        <a:sy n="1" d="1"/>
      </p:scale>
      <p:origin x="0" y="0"/>
    </p:cViewPr>
  </p:notesTextViewPr>
  <p:notesViewPr>
    <p:cSldViewPr snapToGrid="0" showGuides="1">
      <p:cViewPr varScale="1">
        <p:scale>
          <a:sx n="83" d="100"/>
          <a:sy n="83" d="100"/>
        </p:scale>
        <p:origin x="5040"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presProps" Target="presProps.xml"/><Relationship Id="rId8"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B720C8-0F1F-4769-A95D-E70485508E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1CA3493-3CF0-479D-887E-326CB01F427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B84AB01-33F2-4890-81BC-94568158DB71}" type="datetimeFigureOut">
              <a:rPr lang="en-US" smtClean="0"/>
              <a:t>3/15/2023</a:t>
            </a:fld>
            <a:endParaRPr lang="en-US"/>
          </a:p>
        </p:txBody>
      </p:sp>
      <p:sp>
        <p:nvSpPr>
          <p:cNvPr id="4" name="Footer Placeholder 3">
            <a:extLst>
              <a:ext uri="{FF2B5EF4-FFF2-40B4-BE49-F238E27FC236}">
                <a16:creationId xmlns:a16="http://schemas.microsoft.com/office/drawing/2014/main" id="{CA5946B1-632D-4B59-8997-E7256A57DB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0C78952-9C23-4261-888C-BF86D1BD583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82911A-3904-4D85-962F-6F98C8B8092A}" type="slidenum">
              <a:rPr lang="en-US" smtClean="0"/>
              <a:t>‹#›</a:t>
            </a:fld>
            <a:endParaRPr lang="en-US"/>
          </a:p>
        </p:txBody>
      </p:sp>
    </p:spTree>
    <p:extLst>
      <p:ext uri="{BB962C8B-B14F-4D97-AF65-F5344CB8AC3E}">
        <p14:creationId xmlns:p14="http://schemas.microsoft.com/office/powerpoint/2010/main" val="3342219217"/>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1444C9-CBCA-44A0-96A5-E59D5EB9AC79}" type="datetimeFigureOut">
              <a:rPr lang="en-IN" smtClean="0"/>
              <a:t>15-03-2023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08EEA7-C7F3-474D-BBF4-A63E51B3A826}" type="slidenum">
              <a:rPr lang="en-IN" smtClean="0"/>
              <a:t>‹#›</a:t>
            </a:fld>
            <a:endParaRPr lang="en-IN"/>
          </a:p>
        </p:txBody>
      </p:sp>
    </p:spTree>
    <p:extLst>
      <p:ext uri="{BB962C8B-B14F-4D97-AF65-F5344CB8AC3E}">
        <p14:creationId xmlns:p14="http://schemas.microsoft.com/office/powerpoint/2010/main" val="12057205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6750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4E14D27-AD6A-4547-8A35-F0A6A7B2B893}"/>
              </a:ext>
            </a:extLst>
          </p:cNvPr>
          <p:cNvGrpSpPr/>
          <p:nvPr userDrawn="1"/>
        </p:nvGrpSpPr>
        <p:grpSpPr>
          <a:xfrm>
            <a:off x="739019" y="1801308"/>
            <a:ext cx="2251389" cy="4202048"/>
            <a:chOff x="3501573" y="3178068"/>
            <a:chExt cx="1340594" cy="2737840"/>
          </a:xfrm>
        </p:grpSpPr>
        <p:sp>
          <p:nvSpPr>
            <p:cNvPr id="4" name="Freeform: Shape 3">
              <a:extLst>
                <a:ext uri="{FF2B5EF4-FFF2-40B4-BE49-F238E27FC236}">
                  <a16:creationId xmlns:a16="http://schemas.microsoft.com/office/drawing/2014/main" id="{1FFFD2AF-5064-446A-95B2-FCACE1D003DC}"/>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CED64445-B2E0-4D7E-8491-252F042F0F6D}"/>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BA429A64-82C5-47BC-985E-3FDFE804E532}"/>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D8DF180B-C394-4B18-8CF3-2228F33ED174}"/>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B1C391E-60EC-4442-81F5-E5BD8E5FB94B}"/>
                </a:ext>
              </a:extLst>
            </p:cNvPr>
            <p:cNvSpPr/>
            <p:nvPr/>
          </p:nvSpPr>
          <p:spPr>
            <a:xfrm>
              <a:off x="3529897" y="3190652"/>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1042DFF-AC0C-4A34-B83D-F94290F8566A}"/>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10" name="Group 9">
              <a:extLst>
                <a:ext uri="{FF2B5EF4-FFF2-40B4-BE49-F238E27FC236}">
                  <a16:creationId xmlns:a16="http://schemas.microsoft.com/office/drawing/2014/main" id="{4033404E-34F2-4512-89D1-3226AA01335F}"/>
                </a:ext>
              </a:extLst>
            </p:cNvPr>
            <p:cNvGrpSpPr/>
            <p:nvPr/>
          </p:nvGrpSpPr>
          <p:grpSpPr>
            <a:xfrm>
              <a:off x="4088508" y="5635852"/>
              <a:ext cx="173080" cy="173080"/>
              <a:chOff x="6768665" y="6038214"/>
              <a:chExt cx="147968" cy="147968"/>
            </a:xfrm>
          </p:grpSpPr>
          <p:sp>
            <p:nvSpPr>
              <p:cNvPr id="14" name="Oval 13">
                <a:extLst>
                  <a:ext uri="{FF2B5EF4-FFF2-40B4-BE49-F238E27FC236}">
                    <a16:creationId xmlns:a16="http://schemas.microsoft.com/office/drawing/2014/main" id="{C419DFAD-C059-430D-B51F-48079403ED7B}"/>
                  </a:ext>
                </a:extLst>
              </p:cNvPr>
              <p:cNvSpPr/>
              <p:nvPr/>
            </p:nvSpPr>
            <p:spPr>
              <a:xfrm>
                <a:off x="6768665" y="6038214"/>
                <a:ext cx="147968"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BAE4FA9-2632-4576-9E0A-CDF8B2A15BA5}"/>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id="{4B70F8A7-6A5E-4962-A676-F6F37304642E}"/>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sp>
          <p:nvSpPr>
            <p:cNvPr id="12" name="Rectangle: Rounded Corners 11">
              <a:extLst>
                <a:ext uri="{FF2B5EF4-FFF2-40B4-BE49-F238E27FC236}">
                  <a16:creationId xmlns:a16="http://schemas.microsoft.com/office/drawing/2014/main" id="{FE8FB11B-C9EA-4E18-89D9-555C50D3B3E9}"/>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55F62B4-2F6F-4328-9162-DF7E3A0CF7C4}"/>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989494" y="2484310"/>
            <a:ext cx="1808430" cy="2953939"/>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907130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Layou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2" name="Group 21">
            <a:extLst>
              <a:ext uri="{FF2B5EF4-FFF2-40B4-BE49-F238E27FC236}">
                <a16:creationId xmlns:a16="http://schemas.microsoft.com/office/drawing/2014/main" id="{A06CCA5E-451F-4542-B206-D2D13583114C}"/>
              </a:ext>
            </a:extLst>
          </p:cNvPr>
          <p:cNvGrpSpPr/>
          <p:nvPr userDrawn="1"/>
        </p:nvGrpSpPr>
        <p:grpSpPr>
          <a:xfrm>
            <a:off x="758507" y="2603862"/>
            <a:ext cx="5920691" cy="3565483"/>
            <a:chOff x="4098364" y="1571764"/>
            <a:chExt cx="7301609" cy="4397082"/>
          </a:xfrm>
        </p:grpSpPr>
        <p:grpSp>
          <p:nvGrpSpPr>
            <p:cNvPr id="23" name="Graphic 55">
              <a:extLst>
                <a:ext uri="{FF2B5EF4-FFF2-40B4-BE49-F238E27FC236}">
                  <a16:creationId xmlns:a16="http://schemas.microsoft.com/office/drawing/2014/main" id="{C49AFA94-CB02-406A-B68E-76F7985C97D6}"/>
                </a:ext>
              </a:extLst>
            </p:cNvPr>
            <p:cNvGrpSpPr/>
            <p:nvPr/>
          </p:nvGrpSpPr>
          <p:grpSpPr>
            <a:xfrm>
              <a:off x="4910815" y="1571764"/>
              <a:ext cx="5616422" cy="3644404"/>
              <a:chOff x="5769768" y="3217068"/>
              <a:chExt cx="651510" cy="422754"/>
            </a:xfrm>
          </p:grpSpPr>
          <p:sp>
            <p:nvSpPr>
              <p:cNvPr id="48" name="Freeform: Shape 47">
                <a:extLst>
                  <a:ext uri="{FF2B5EF4-FFF2-40B4-BE49-F238E27FC236}">
                    <a16:creationId xmlns:a16="http://schemas.microsoft.com/office/drawing/2014/main" id="{05F19F3B-FACD-4743-81B8-DE3B3FC0991C}"/>
                  </a:ext>
                </a:extLst>
              </p:cNvPr>
              <p:cNvSpPr/>
              <p:nvPr/>
            </p:nvSpPr>
            <p:spPr>
              <a:xfrm>
                <a:off x="5769768" y="3217068"/>
                <a:ext cx="647700" cy="419100"/>
              </a:xfrm>
              <a:custGeom>
                <a:avLst/>
                <a:gdLst>
                  <a:gd name="connsiteX0" fmla="*/ 639604 w 647700"/>
                  <a:gd name="connsiteY0" fmla="*/ 417671 h 419100"/>
                  <a:gd name="connsiteX1" fmla="*/ 14764 w 647700"/>
                  <a:gd name="connsiteY1" fmla="*/ 417671 h 419100"/>
                  <a:gd name="connsiteX2" fmla="*/ 7144 w 647700"/>
                  <a:gd name="connsiteY2" fmla="*/ 410051 h 419100"/>
                  <a:gd name="connsiteX3" fmla="*/ 7144 w 647700"/>
                  <a:gd name="connsiteY3" fmla="*/ 38576 h 419100"/>
                  <a:gd name="connsiteX4" fmla="*/ 37624 w 647700"/>
                  <a:gd name="connsiteY4" fmla="*/ 7144 h 419100"/>
                  <a:gd name="connsiteX5" fmla="*/ 616744 w 647700"/>
                  <a:gd name="connsiteY5" fmla="*/ 7144 h 419100"/>
                  <a:gd name="connsiteX6" fmla="*/ 647224 w 647700"/>
                  <a:gd name="connsiteY6" fmla="*/ 37624 h 419100"/>
                  <a:gd name="connsiteX7" fmla="*/ 647224 w 647700"/>
                  <a:gd name="connsiteY7" fmla="*/ 409099 h 419100"/>
                  <a:gd name="connsiteX8" fmla="*/ 639604 w 647700"/>
                  <a:gd name="connsiteY8" fmla="*/ 417671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611E77FD-F910-47B9-9EE0-9CA9EBB5AD17}"/>
                  </a:ext>
                </a:extLst>
              </p:cNvPr>
              <p:cNvSpPr/>
              <p:nvPr/>
            </p:nvSpPr>
            <p:spPr>
              <a:xfrm>
                <a:off x="5773578" y="3220722"/>
                <a:ext cx="647700" cy="419100"/>
              </a:xfrm>
              <a:custGeom>
                <a:avLst/>
                <a:gdLst>
                  <a:gd name="connsiteX0" fmla="*/ 631984 w 647700"/>
                  <a:gd name="connsiteY0" fmla="*/ 412909 h 419100"/>
                  <a:gd name="connsiteX1" fmla="*/ 14764 w 647700"/>
                  <a:gd name="connsiteY1" fmla="*/ 412909 h 419100"/>
                  <a:gd name="connsiteX2" fmla="*/ 7144 w 647700"/>
                  <a:gd name="connsiteY2" fmla="*/ 405289 h 419100"/>
                  <a:gd name="connsiteX3" fmla="*/ 7144 w 647700"/>
                  <a:gd name="connsiteY3" fmla="*/ 34766 h 419100"/>
                  <a:gd name="connsiteX4" fmla="*/ 34766 w 647700"/>
                  <a:gd name="connsiteY4" fmla="*/ 7144 h 419100"/>
                  <a:gd name="connsiteX5" fmla="*/ 612934 w 647700"/>
                  <a:gd name="connsiteY5" fmla="*/ 7144 h 419100"/>
                  <a:gd name="connsiteX6" fmla="*/ 640556 w 647700"/>
                  <a:gd name="connsiteY6" fmla="*/ 34766 h 419100"/>
                  <a:gd name="connsiteX7" fmla="*/ 640556 w 647700"/>
                  <a:gd name="connsiteY7" fmla="*/ 405289 h 419100"/>
                  <a:gd name="connsiteX8" fmla="*/ 631984 w 647700"/>
                  <a:gd name="connsiteY8" fmla="*/ 41290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w="9525" cap="flat">
                <a:noFill/>
                <a:prstDash val="solid"/>
                <a:miter/>
              </a:ln>
            </p:spPr>
            <p:txBody>
              <a:bodyPr rtlCol="0" anchor="ctr"/>
              <a:lstStyle/>
              <a:p>
                <a:endParaRPr lang="en-US"/>
              </a:p>
            </p:txBody>
          </p:sp>
        </p:grpSp>
        <p:sp>
          <p:nvSpPr>
            <p:cNvPr id="24" name="Freeform: Shape 23">
              <a:extLst>
                <a:ext uri="{FF2B5EF4-FFF2-40B4-BE49-F238E27FC236}">
                  <a16:creationId xmlns:a16="http://schemas.microsoft.com/office/drawing/2014/main" id="{AB00050F-BBCF-4B07-B144-24AF043BE2C0}"/>
                </a:ext>
              </a:extLst>
            </p:cNvPr>
            <p:cNvSpPr/>
            <p:nvPr/>
          </p:nvSpPr>
          <p:spPr>
            <a:xfrm>
              <a:off x="5130280" y="1781416"/>
              <a:ext cx="5163280" cy="3278273"/>
            </a:xfrm>
            <a:custGeom>
              <a:avLst/>
              <a:gdLst>
                <a:gd name="connsiteX0" fmla="*/ 7144 w 600075"/>
                <a:gd name="connsiteY0" fmla="*/ 7144 h 381000"/>
                <a:gd name="connsiteX1" fmla="*/ 597694 w 600075"/>
                <a:gd name="connsiteY1" fmla="*/ 7144 h 381000"/>
                <a:gd name="connsiteX2" fmla="*/ 597694 w 600075"/>
                <a:gd name="connsiteY2" fmla="*/ 376714 h 381000"/>
                <a:gd name="connsiteX3" fmla="*/ 7144 w 600075"/>
                <a:gd name="connsiteY3" fmla="*/ 376714 h 381000"/>
              </a:gdLst>
              <a:ahLst/>
              <a:cxnLst>
                <a:cxn ang="0">
                  <a:pos x="connsiteX0" y="connsiteY0"/>
                </a:cxn>
                <a:cxn ang="0">
                  <a:pos x="connsiteX1" y="connsiteY1"/>
                </a:cxn>
                <a:cxn ang="0">
                  <a:pos x="connsiteX2" y="connsiteY2"/>
                </a:cxn>
                <a:cxn ang="0">
                  <a:pos x="connsiteX3" y="connsiteY3"/>
                </a:cxn>
              </a:cxnLst>
              <a:rect l="l" t="t" r="r" b="b"/>
              <a:pathLst>
                <a:path w="600075" h="381000">
                  <a:moveTo>
                    <a:pt x="7144" y="7144"/>
                  </a:moveTo>
                  <a:lnTo>
                    <a:pt x="597694" y="7144"/>
                  </a:lnTo>
                  <a:lnTo>
                    <a:pt x="597694" y="376714"/>
                  </a:lnTo>
                  <a:lnTo>
                    <a:pt x="7144" y="376714"/>
                  </a:lnTo>
                  <a:close/>
                </a:path>
              </a:pathLst>
            </a:custGeom>
            <a:solidFill>
              <a:srgbClr val="F2F2F2"/>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8BADC4B-6EB9-42D0-A753-3C5C7C5FCBF3}"/>
                </a:ext>
              </a:extLst>
            </p:cNvPr>
            <p:cNvSpPr/>
            <p:nvPr/>
          </p:nvSpPr>
          <p:spPr>
            <a:xfrm>
              <a:off x="5210103" y="5108863"/>
              <a:ext cx="4999367" cy="245870"/>
            </a:xfrm>
            <a:custGeom>
              <a:avLst/>
              <a:gdLst>
                <a:gd name="connsiteX0" fmla="*/ 553174 w 581025"/>
                <a:gd name="connsiteY0" fmla="*/ 7144 h 28575"/>
                <a:gd name="connsiteX1" fmla="*/ 574129 w 581025"/>
                <a:gd name="connsiteY1" fmla="*/ 23336 h 28575"/>
                <a:gd name="connsiteX2" fmla="*/ 574129 w 581025"/>
                <a:gd name="connsiteY2" fmla="*/ 30004 h 28575"/>
                <a:gd name="connsiteX3" fmla="*/ 19774 w 581025"/>
                <a:gd name="connsiteY3" fmla="*/ 30004 h 28575"/>
                <a:gd name="connsiteX4" fmla="*/ 8344 w 581025"/>
                <a:gd name="connsiteY4" fmla="*/ 26194 h 28575"/>
                <a:gd name="connsiteX5" fmla="*/ 35014 w 581025"/>
                <a:gd name="connsiteY5" fmla="*/ 7144 h 28575"/>
                <a:gd name="connsiteX6" fmla="*/ 553174 w 581025"/>
                <a:gd name="connsiteY6"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8575">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378FDA6-D5BA-443E-8CD4-3C2B46AB6C8A}"/>
                </a:ext>
              </a:extLst>
            </p:cNvPr>
            <p:cNvSpPr/>
            <p:nvPr/>
          </p:nvSpPr>
          <p:spPr>
            <a:xfrm>
              <a:off x="5403495" y="5242756"/>
              <a:ext cx="4589582" cy="81957"/>
            </a:xfrm>
            <a:custGeom>
              <a:avLst/>
              <a:gdLst>
                <a:gd name="connsiteX0" fmla="*/ 538318 w 533400"/>
                <a:gd name="connsiteY0" fmla="*/ 3965 h 0"/>
                <a:gd name="connsiteX1" fmla="*/ 3965 w 533400"/>
                <a:gd name="connsiteY1" fmla="*/ 3965 h 0"/>
              </a:gdLst>
              <a:ahLst/>
              <a:cxnLst>
                <a:cxn ang="0">
                  <a:pos x="connsiteX0" y="connsiteY0"/>
                </a:cxn>
                <a:cxn ang="0">
                  <a:pos x="connsiteX1" y="connsiteY1"/>
                </a:cxn>
              </a:cxnLst>
              <a:rect l="l" t="t" r="r" b="b"/>
              <a:pathLst>
                <a:path w="533400">
                  <a:moveTo>
                    <a:pt x="538318" y="3965"/>
                  </a:moveTo>
                  <a:lnTo>
                    <a:pt x="3965" y="3965"/>
                  </a:lnTo>
                </a:path>
              </a:pathLst>
            </a:custGeom>
            <a:ln w="5287" cap="rnd">
              <a:solidFill>
                <a:srgbClr val="FFFFFF"/>
              </a:solid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5070495-6AB5-4439-8EED-4223B30F9EAF}"/>
                </a:ext>
              </a:extLst>
            </p:cNvPr>
            <p:cNvSpPr/>
            <p:nvPr/>
          </p:nvSpPr>
          <p:spPr>
            <a:xfrm>
              <a:off x="5469061" y="5201782"/>
              <a:ext cx="4507626" cy="81957"/>
            </a:xfrm>
            <a:custGeom>
              <a:avLst/>
              <a:gdLst>
                <a:gd name="connsiteX0" fmla="*/ 3965 w 523875"/>
                <a:gd name="connsiteY0" fmla="*/ 3965 h 0"/>
                <a:gd name="connsiteX1" fmla="*/ 524031 w 523875"/>
                <a:gd name="connsiteY1" fmla="*/ 3965 h 0"/>
              </a:gdLst>
              <a:ahLst/>
              <a:cxnLst>
                <a:cxn ang="0">
                  <a:pos x="connsiteX0" y="connsiteY0"/>
                </a:cxn>
                <a:cxn ang="0">
                  <a:pos x="connsiteX1" y="connsiteY1"/>
                </a:cxn>
              </a:cxnLst>
              <a:rect l="l" t="t" r="r" b="b"/>
              <a:pathLst>
                <a:path w="523875">
                  <a:moveTo>
                    <a:pt x="3965" y="3965"/>
                  </a:moveTo>
                  <a:lnTo>
                    <a:pt x="524031" y="3965"/>
                  </a:lnTo>
                </a:path>
              </a:pathLst>
            </a:custGeom>
            <a:ln w="5287" cap="rnd">
              <a:solidFill>
                <a:srgbClr val="FFFFFF"/>
              </a:solid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821168E-844C-481A-B8F3-32C75B5054F4}"/>
                </a:ext>
              </a:extLst>
            </p:cNvPr>
            <p:cNvSpPr/>
            <p:nvPr/>
          </p:nvSpPr>
          <p:spPr>
            <a:xfrm>
              <a:off x="5354321" y="5291930"/>
              <a:ext cx="4753496" cy="81957"/>
            </a:xfrm>
            <a:custGeom>
              <a:avLst/>
              <a:gdLst>
                <a:gd name="connsiteX0" fmla="*/ 550701 w 552450"/>
                <a:gd name="connsiteY0" fmla="*/ 3965 h 0"/>
                <a:gd name="connsiteX1" fmla="*/ 3965 w 552450"/>
                <a:gd name="connsiteY1" fmla="*/ 3965 h 0"/>
              </a:gdLst>
              <a:ahLst/>
              <a:cxnLst>
                <a:cxn ang="0">
                  <a:pos x="connsiteX0" y="connsiteY0"/>
                </a:cxn>
                <a:cxn ang="0">
                  <a:pos x="connsiteX1" y="connsiteY1"/>
                </a:cxn>
              </a:cxnLst>
              <a:rect l="l" t="t" r="r" b="b"/>
              <a:pathLst>
                <a:path w="552450">
                  <a:moveTo>
                    <a:pt x="550701" y="3965"/>
                  </a:moveTo>
                  <a:lnTo>
                    <a:pt x="3965" y="3965"/>
                  </a:lnTo>
                </a:path>
              </a:pathLst>
            </a:custGeom>
            <a:ln w="5287" cap="rnd">
              <a:solidFill>
                <a:srgbClr val="FFFFFF"/>
              </a:solid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BF376C1E-829F-4627-A9FC-603E3F9D8239}"/>
                </a:ext>
              </a:extLst>
            </p:cNvPr>
            <p:cNvSpPr/>
            <p:nvPr/>
          </p:nvSpPr>
          <p:spPr>
            <a:xfrm>
              <a:off x="5424729" y="5180579"/>
              <a:ext cx="4343712" cy="81957"/>
            </a:xfrm>
            <a:custGeom>
              <a:avLst/>
              <a:gdLst>
                <a:gd name="connsiteX0" fmla="*/ 1586 w 504825"/>
                <a:gd name="connsiteY0" fmla="*/ 1586 h 0"/>
                <a:gd name="connsiteX1" fmla="*/ 511173 w 504825"/>
                <a:gd name="connsiteY1" fmla="*/ 1586 h 0"/>
              </a:gdLst>
              <a:ahLst/>
              <a:cxnLst>
                <a:cxn ang="0">
                  <a:pos x="connsiteX0" y="connsiteY0"/>
                </a:cxn>
                <a:cxn ang="0">
                  <a:pos x="connsiteX1" y="connsiteY1"/>
                </a:cxn>
              </a:cxnLst>
              <a:rect l="l" t="t" r="r" b="b"/>
              <a:pathLst>
                <a:path w="504825">
                  <a:moveTo>
                    <a:pt x="1586" y="1586"/>
                  </a:moveTo>
                  <a:lnTo>
                    <a:pt x="511173" y="1586"/>
                  </a:lnTo>
                </a:path>
              </a:pathLst>
            </a:custGeom>
            <a:ln w="2115" cap="rnd">
              <a:solidFill>
                <a:srgbClr val="FFFFFF"/>
              </a:solid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CDCC7A37-C1A5-44ED-8513-F2059D79E78B}"/>
                </a:ext>
              </a:extLst>
            </p:cNvPr>
            <p:cNvSpPr/>
            <p:nvPr/>
          </p:nvSpPr>
          <p:spPr>
            <a:xfrm>
              <a:off x="5269602" y="5117063"/>
              <a:ext cx="4917410" cy="245870"/>
            </a:xfrm>
            <a:custGeom>
              <a:avLst/>
              <a:gdLst>
                <a:gd name="connsiteX0" fmla="*/ 32861 w 571500"/>
                <a:gd name="connsiteY0" fmla="*/ 7144 h 28575"/>
                <a:gd name="connsiteX1" fmla="*/ 7144 w 571500"/>
                <a:gd name="connsiteY1" fmla="*/ 26194 h 28575"/>
                <a:gd name="connsiteX2" fmla="*/ 566261 w 571500"/>
                <a:gd name="connsiteY2" fmla="*/ 26194 h 28575"/>
                <a:gd name="connsiteX3" fmla="*/ 541496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32861" y="7144"/>
                  </a:moveTo>
                  <a:lnTo>
                    <a:pt x="7144" y="26194"/>
                  </a:lnTo>
                  <a:lnTo>
                    <a:pt x="566261" y="26194"/>
                  </a:lnTo>
                  <a:lnTo>
                    <a:pt x="541496" y="7144"/>
                  </a:lnTo>
                  <a:close/>
                </a:path>
              </a:pathLst>
            </a:custGeom>
            <a:solidFill>
              <a:srgbClr val="323334">
                <a:alpha val="56000"/>
              </a:srgb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E8CCBE0-1B0C-438D-94FF-E082C11F048B}"/>
                </a:ext>
              </a:extLst>
            </p:cNvPr>
            <p:cNvSpPr/>
            <p:nvPr/>
          </p:nvSpPr>
          <p:spPr>
            <a:xfrm>
              <a:off x="4105815" y="5559062"/>
              <a:ext cx="7294158" cy="409784"/>
            </a:xfrm>
            <a:custGeom>
              <a:avLst/>
              <a:gdLst>
                <a:gd name="connsiteX0" fmla="*/ 842486 w 847725"/>
                <a:gd name="connsiteY0" fmla="*/ 30069 h 47625"/>
                <a:gd name="connsiteX1" fmla="*/ 830104 w 847725"/>
                <a:gd name="connsiteY1" fmla="*/ 44357 h 47625"/>
                <a:gd name="connsiteX2" fmla="*/ 41434 w 847725"/>
                <a:gd name="connsiteY2" fmla="*/ 44357 h 47625"/>
                <a:gd name="connsiteX3" fmla="*/ 20479 w 847725"/>
                <a:gd name="connsiteY3" fmla="*/ 43404 h 47625"/>
                <a:gd name="connsiteX4" fmla="*/ 7144 w 847725"/>
                <a:gd name="connsiteY4" fmla="*/ 29117 h 47625"/>
                <a:gd name="connsiteX5" fmla="*/ 7144 w 847725"/>
                <a:gd name="connsiteY5" fmla="*/ 9114 h 47625"/>
                <a:gd name="connsiteX6" fmla="*/ 9049 w 847725"/>
                <a:gd name="connsiteY6" fmla="*/ 9114 h 47625"/>
                <a:gd name="connsiteX7" fmla="*/ 27146 w 847725"/>
                <a:gd name="connsiteY7" fmla="*/ 9114 h 47625"/>
                <a:gd name="connsiteX8" fmla="*/ 752951 w 847725"/>
                <a:gd name="connsiteY8" fmla="*/ 7209 h 47625"/>
                <a:gd name="connsiteX9" fmla="*/ 842486 w 847725"/>
                <a:gd name="connsiteY9" fmla="*/ 7209 h 47625"/>
                <a:gd name="connsiteX10" fmla="*/ 842486 w 847725"/>
                <a:gd name="connsiteY10" fmla="*/ 7209 h 47625"/>
                <a:gd name="connsiteX11" fmla="*/ 842486 w 847725"/>
                <a:gd name="connsiteY11" fmla="*/ 3006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47625">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43BC099-A056-42DA-9F53-27069C0E9109}"/>
                </a:ext>
              </a:extLst>
            </p:cNvPr>
            <p:cNvSpPr/>
            <p:nvPr/>
          </p:nvSpPr>
          <p:spPr>
            <a:xfrm>
              <a:off x="4098364" y="5051498"/>
              <a:ext cx="7294158" cy="655655"/>
            </a:xfrm>
            <a:custGeom>
              <a:avLst/>
              <a:gdLst>
                <a:gd name="connsiteX0" fmla="*/ 827161 w 847725"/>
                <a:gd name="connsiteY0" fmla="*/ 70009 h 76200"/>
                <a:gd name="connsiteX1" fmla="*/ 753818 w 847725"/>
                <a:gd name="connsiteY1" fmla="*/ 70009 h 76200"/>
                <a:gd name="connsiteX2" fmla="*/ 24203 w 847725"/>
                <a:gd name="connsiteY2" fmla="*/ 70009 h 76200"/>
                <a:gd name="connsiteX3" fmla="*/ 17535 w 847725"/>
                <a:gd name="connsiteY3" fmla="*/ 70009 h 76200"/>
                <a:gd name="connsiteX4" fmla="*/ 8010 w 847725"/>
                <a:gd name="connsiteY4" fmla="*/ 67151 h 76200"/>
                <a:gd name="connsiteX5" fmla="*/ 13725 w 847725"/>
                <a:gd name="connsiteY5" fmla="*/ 58579 h 76200"/>
                <a:gd name="connsiteX6" fmla="*/ 97545 w 847725"/>
                <a:gd name="connsiteY6" fmla="*/ 9049 h 76200"/>
                <a:gd name="connsiteX7" fmla="*/ 101355 w 847725"/>
                <a:gd name="connsiteY7" fmla="*/ 7144 h 76200"/>
                <a:gd name="connsiteX8" fmla="*/ 739531 w 847725"/>
                <a:gd name="connsiteY8" fmla="*/ 7144 h 76200"/>
                <a:gd name="connsiteX9" fmla="*/ 742388 w 847725"/>
                <a:gd name="connsiteY9" fmla="*/ 8096 h 76200"/>
                <a:gd name="connsiteX10" fmla="*/ 746198 w 847725"/>
                <a:gd name="connsiteY10" fmla="*/ 9049 h 76200"/>
                <a:gd name="connsiteX11" fmla="*/ 747150 w 847725"/>
                <a:gd name="connsiteY11" fmla="*/ 9049 h 76200"/>
                <a:gd name="connsiteX12" fmla="*/ 757628 w 847725"/>
                <a:gd name="connsiteY12" fmla="*/ 14764 h 76200"/>
                <a:gd name="connsiteX13" fmla="*/ 840496 w 847725"/>
                <a:gd name="connsiteY13" fmla="*/ 62389 h 76200"/>
                <a:gd name="connsiteX14" fmla="*/ 842400 w 847725"/>
                <a:gd name="connsiteY14" fmla="*/ 65246 h 76200"/>
                <a:gd name="connsiteX15" fmla="*/ 827161 w 847725"/>
                <a:gd name="connsiteY15" fmla="*/ 70009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725" h="7620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B8C23E-608C-4981-A399-48E23E7525CC}"/>
                </a:ext>
              </a:extLst>
            </p:cNvPr>
            <p:cNvSpPr/>
            <p:nvPr/>
          </p:nvSpPr>
          <p:spPr>
            <a:xfrm>
              <a:off x="6803481" y="5354734"/>
              <a:ext cx="1868616" cy="245870"/>
            </a:xfrm>
            <a:custGeom>
              <a:avLst/>
              <a:gdLst>
                <a:gd name="connsiteX0" fmla="*/ 23187 w 209550"/>
                <a:gd name="connsiteY0" fmla="*/ 7144 h 28575"/>
                <a:gd name="connsiteX1" fmla="*/ 12710 w 209550"/>
                <a:gd name="connsiteY1" fmla="*/ 12859 h 28575"/>
                <a:gd name="connsiteX2" fmla="*/ 7947 w 209550"/>
                <a:gd name="connsiteY2" fmla="*/ 19526 h 28575"/>
                <a:gd name="connsiteX3" fmla="*/ 21282 w 209550"/>
                <a:gd name="connsiteY3" fmla="*/ 25241 h 28575"/>
                <a:gd name="connsiteX4" fmla="*/ 111770 w 209550"/>
                <a:gd name="connsiteY4" fmla="*/ 25241 h 28575"/>
                <a:gd name="connsiteX5" fmla="*/ 111770 w 209550"/>
                <a:gd name="connsiteY5" fmla="*/ 25241 h 28575"/>
                <a:gd name="connsiteX6" fmla="*/ 195590 w 209550"/>
                <a:gd name="connsiteY6" fmla="*/ 25241 h 28575"/>
                <a:gd name="connsiteX7" fmla="*/ 208925 w 209550"/>
                <a:gd name="connsiteY7" fmla="*/ 19526 h 28575"/>
                <a:gd name="connsiteX8" fmla="*/ 204162 w 209550"/>
                <a:gd name="connsiteY8" fmla="*/ 12859 h 28575"/>
                <a:gd name="connsiteX9" fmla="*/ 193685 w 209550"/>
                <a:gd name="connsiteY9"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8575">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FD903373-9B9B-454A-8CB4-E269AA113942}"/>
                </a:ext>
              </a:extLst>
            </p:cNvPr>
            <p:cNvSpPr/>
            <p:nvPr/>
          </p:nvSpPr>
          <p:spPr>
            <a:xfrm>
              <a:off x="5179454" y="5125255"/>
              <a:ext cx="4917410" cy="245870"/>
            </a:xfrm>
            <a:custGeom>
              <a:avLst/>
              <a:gdLst>
                <a:gd name="connsiteX0" fmla="*/ 566261 w 571500"/>
                <a:gd name="connsiteY0" fmla="*/ 30004 h 28575"/>
                <a:gd name="connsiteX1" fmla="*/ 7144 w 571500"/>
                <a:gd name="connsiteY1" fmla="*/ 30004 h 28575"/>
                <a:gd name="connsiteX2" fmla="*/ 28099 w 571500"/>
                <a:gd name="connsiteY2" fmla="*/ 7144 h 28575"/>
                <a:gd name="connsiteX3" fmla="*/ 543401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66261" y="30004"/>
                  </a:moveTo>
                  <a:lnTo>
                    <a:pt x="7144" y="30004"/>
                  </a:lnTo>
                  <a:lnTo>
                    <a:pt x="28099" y="7144"/>
                  </a:lnTo>
                  <a:lnTo>
                    <a:pt x="543401" y="7144"/>
                  </a:lnTo>
                  <a:close/>
                </a:path>
              </a:pathLst>
            </a:custGeom>
            <a:solidFill>
              <a:srgbClr val="575A5A"/>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2F0A2CF-6C4D-4D84-9F0B-0C8B25E6F53C}"/>
                </a:ext>
              </a:extLst>
            </p:cNvPr>
            <p:cNvSpPr/>
            <p:nvPr/>
          </p:nvSpPr>
          <p:spPr>
            <a:xfrm>
              <a:off x="5146671" y="5125255"/>
              <a:ext cx="4917410" cy="245870"/>
            </a:xfrm>
            <a:custGeom>
              <a:avLst/>
              <a:gdLst>
                <a:gd name="connsiteX0" fmla="*/ 571024 w 571500"/>
                <a:gd name="connsiteY0" fmla="*/ 30004 h 28575"/>
                <a:gd name="connsiteX1" fmla="*/ 7144 w 571500"/>
                <a:gd name="connsiteY1" fmla="*/ 30004 h 28575"/>
                <a:gd name="connsiteX2" fmla="*/ 28099 w 571500"/>
                <a:gd name="connsiteY2" fmla="*/ 7144 h 28575"/>
                <a:gd name="connsiteX3" fmla="*/ 548164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71024" y="30004"/>
                  </a:moveTo>
                  <a:lnTo>
                    <a:pt x="7144" y="30004"/>
                  </a:lnTo>
                  <a:lnTo>
                    <a:pt x="28099" y="7144"/>
                  </a:lnTo>
                  <a:lnTo>
                    <a:pt x="548164" y="7144"/>
                  </a:lnTo>
                  <a:close/>
                </a:path>
              </a:pathLst>
            </a:custGeom>
            <a:solidFill>
              <a:srgbClr val="575A5A"/>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C3A2E818-EF4F-458C-8F18-9578121D3660}"/>
                </a:ext>
              </a:extLst>
            </p:cNvPr>
            <p:cNvSpPr/>
            <p:nvPr/>
          </p:nvSpPr>
          <p:spPr>
            <a:xfrm>
              <a:off x="7022398" y="1844838"/>
              <a:ext cx="3271162" cy="3198464"/>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nvGrpSpPr>
            <p:cNvPr id="37" name="Group 36">
              <a:extLst>
                <a:ext uri="{FF2B5EF4-FFF2-40B4-BE49-F238E27FC236}">
                  <a16:creationId xmlns:a16="http://schemas.microsoft.com/office/drawing/2014/main" id="{63C6B529-B489-4639-A7B2-5AA9180E9729}"/>
                </a:ext>
              </a:extLst>
            </p:cNvPr>
            <p:cNvGrpSpPr/>
            <p:nvPr/>
          </p:nvGrpSpPr>
          <p:grpSpPr>
            <a:xfrm>
              <a:off x="5370712" y="5206368"/>
              <a:ext cx="4572000" cy="149296"/>
              <a:chOff x="5370712" y="5206368"/>
              <a:chExt cx="4572000" cy="149296"/>
            </a:xfrm>
          </p:grpSpPr>
          <p:sp>
            <p:nvSpPr>
              <p:cNvPr id="44" name="Rectangle 43">
                <a:extLst>
                  <a:ext uri="{FF2B5EF4-FFF2-40B4-BE49-F238E27FC236}">
                    <a16:creationId xmlns:a16="http://schemas.microsoft.com/office/drawing/2014/main" id="{4F3DA74A-1C4B-4138-A563-129A39FD9B7F}"/>
                  </a:ext>
                </a:extLst>
              </p:cNvPr>
              <p:cNvSpPr/>
              <p:nvPr/>
            </p:nvSpPr>
            <p:spPr>
              <a:xfrm>
                <a:off x="5370712" y="5337376"/>
                <a:ext cx="457200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E22AAAA6-2F39-4DD6-8134-716B9CF62E97}"/>
                  </a:ext>
                </a:extLst>
              </p:cNvPr>
              <p:cNvSpPr/>
              <p:nvPr/>
            </p:nvSpPr>
            <p:spPr>
              <a:xfrm>
                <a:off x="5416432" y="5293706"/>
                <a:ext cx="448056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E744CD6-14E4-479D-8F9D-0DF957DAAD2D}"/>
                  </a:ext>
                </a:extLst>
              </p:cNvPr>
              <p:cNvSpPr/>
              <p:nvPr/>
            </p:nvSpPr>
            <p:spPr>
              <a:xfrm>
                <a:off x="5462152" y="5250037"/>
                <a:ext cx="438912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31A40E9-999D-4DB7-A1CE-6B1F19EA0EF4}"/>
                  </a:ext>
                </a:extLst>
              </p:cNvPr>
              <p:cNvSpPr/>
              <p:nvPr/>
            </p:nvSpPr>
            <p:spPr>
              <a:xfrm>
                <a:off x="5507872" y="5206368"/>
                <a:ext cx="429768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68C9FECB-7A52-4CDC-994B-69A5B24ABCE8}"/>
                </a:ext>
              </a:extLst>
            </p:cNvPr>
            <p:cNvGrpSpPr/>
            <p:nvPr/>
          </p:nvGrpSpPr>
          <p:grpSpPr>
            <a:xfrm>
              <a:off x="7661590" y="1698465"/>
              <a:ext cx="114873" cy="114873"/>
              <a:chOff x="7627525" y="1132589"/>
              <a:chExt cx="234846" cy="234846"/>
            </a:xfrm>
          </p:grpSpPr>
          <p:sp>
            <p:nvSpPr>
              <p:cNvPr id="41" name="Oval 40">
                <a:extLst>
                  <a:ext uri="{FF2B5EF4-FFF2-40B4-BE49-F238E27FC236}">
                    <a16:creationId xmlns:a16="http://schemas.microsoft.com/office/drawing/2014/main" id="{A6AAC56F-62D7-45DE-87B5-B9D9F6A9BFCE}"/>
                  </a:ext>
                </a:extLst>
              </p:cNvPr>
              <p:cNvSpPr/>
              <p:nvPr/>
            </p:nvSpPr>
            <p:spPr>
              <a:xfrm>
                <a:off x="7627525" y="1132589"/>
                <a:ext cx="234846" cy="234846"/>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E075BA51-0F2B-4136-85AE-6668752886FD}"/>
                  </a:ext>
                </a:extLst>
              </p:cNvPr>
              <p:cNvSpPr/>
              <p:nvPr/>
            </p:nvSpPr>
            <p:spPr>
              <a:xfrm>
                <a:off x="7656971" y="1162035"/>
                <a:ext cx="175955" cy="175955"/>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2599569D-ABEC-4CDC-8AEC-FB8A512A7CB6}"/>
                  </a:ext>
                </a:extLst>
              </p:cNvPr>
              <p:cNvSpPr/>
              <p:nvPr/>
            </p:nvSpPr>
            <p:spPr>
              <a:xfrm>
                <a:off x="7683825" y="1188889"/>
                <a:ext cx="122247" cy="122247"/>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Rounded Corners 38">
              <a:extLst>
                <a:ext uri="{FF2B5EF4-FFF2-40B4-BE49-F238E27FC236}">
                  <a16:creationId xmlns:a16="http://schemas.microsoft.com/office/drawing/2014/main" id="{FFF08BBD-F12B-4D72-905D-82425437657C}"/>
                </a:ext>
              </a:extLst>
            </p:cNvPr>
            <p:cNvSpPr/>
            <p:nvPr/>
          </p:nvSpPr>
          <p:spPr>
            <a:xfrm>
              <a:off x="7370377" y="5752599"/>
              <a:ext cx="748642" cy="8850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37A376A-6189-420B-8C13-3900F127BE7C}"/>
                </a:ext>
              </a:extLst>
            </p:cNvPr>
            <p:cNvSpPr/>
            <p:nvPr/>
          </p:nvSpPr>
          <p:spPr>
            <a:xfrm>
              <a:off x="7133919" y="5752598"/>
              <a:ext cx="101303" cy="10130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1619684" y="2798339"/>
            <a:ext cx="4140889" cy="2612234"/>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Tree>
    <p:extLst>
      <p:ext uri="{BB962C8B-B14F-4D97-AF65-F5344CB8AC3E}">
        <p14:creationId xmlns:p14="http://schemas.microsoft.com/office/powerpoint/2010/main" val="1960435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Layout">
    <p:spTree>
      <p:nvGrpSpPr>
        <p:cNvPr id="1" name=""/>
        <p:cNvGrpSpPr/>
        <p:nvPr/>
      </p:nvGrpSpPr>
      <p:grpSpPr>
        <a:xfrm>
          <a:off x="0" y="0"/>
          <a:ext cx="0" cy="0"/>
          <a:chOff x="0" y="0"/>
          <a:chExt cx="0" cy="0"/>
        </a:xfrm>
      </p:grpSpPr>
      <p:sp>
        <p:nvSpPr>
          <p:cNvPr id="50" name="Picture Placeholder 20">
            <a:extLst>
              <a:ext uri="{FF2B5EF4-FFF2-40B4-BE49-F238E27FC236}">
                <a16:creationId xmlns:a16="http://schemas.microsoft.com/office/drawing/2014/main" id="{6FE311F5-A9A3-4147-874B-14B212E901EC}"/>
              </a:ext>
            </a:extLst>
          </p:cNvPr>
          <p:cNvSpPr>
            <a:spLocks noGrp="1"/>
          </p:cNvSpPr>
          <p:nvPr>
            <p:ph type="pic" idx="11" hasCustomPrompt="1"/>
          </p:nvPr>
        </p:nvSpPr>
        <p:spPr>
          <a:xfrm>
            <a:off x="6587381" y="3577044"/>
            <a:ext cx="3100540" cy="3100540"/>
          </a:xfrm>
          <a:custGeom>
            <a:avLst/>
            <a:gdLst>
              <a:gd name="connsiteX0" fmla="*/ 1550270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10 h 3100540"/>
              <a:gd name="connsiteX5" fmla="*/ 1422726 w 3100540"/>
              <a:gd name="connsiteY5" fmla="*/ 3047710 h 3100540"/>
              <a:gd name="connsiteX6" fmla="*/ 52831 w 3100540"/>
              <a:gd name="connsiteY6" fmla="*/ 1677815 h 3100540"/>
              <a:gd name="connsiteX7" fmla="*/ 52831 w 3100540"/>
              <a:gd name="connsiteY7" fmla="*/ 1422724 h 3100540"/>
              <a:gd name="connsiteX8" fmla="*/ 1422724 w 3100540"/>
              <a:gd name="connsiteY8" fmla="*/ 52831 h 3100540"/>
              <a:gd name="connsiteX9" fmla="*/ 1550270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70" y="0"/>
                </a:moveTo>
                <a:cubicBezTo>
                  <a:pt x="1596432" y="0"/>
                  <a:pt x="1642594" y="17610"/>
                  <a:pt x="1677815" y="52831"/>
                </a:cubicBezTo>
                <a:lnTo>
                  <a:pt x="3047709" y="1422726"/>
                </a:lnTo>
                <a:cubicBezTo>
                  <a:pt x="3118151" y="1493167"/>
                  <a:pt x="3118151" y="1607375"/>
                  <a:pt x="3047709" y="1677816"/>
                </a:cubicBezTo>
                <a:lnTo>
                  <a:pt x="1677816" y="3047710"/>
                </a:lnTo>
                <a:cubicBezTo>
                  <a:pt x="1607375" y="3118151"/>
                  <a:pt x="1493167" y="3118151"/>
                  <a:pt x="1422726" y="3047710"/>
                </a:cubicBezTo>
                <a:lnTo>
                  <a:pt x="52831" y="1677815"/>
                </a:lnTo>
                <a:cubicBezTo>
                  <a:pt x="-17610" y="1607373"/>
                  <a:pt x="-17610" y="1493166"/>
                  <a:pt x="52831" y="1422724"/>
                </a:cubicBezTo>
                <a:lnTo>
                  <a:pt x="1422724" y="52831"/>
                </a:lnTo>
                <a:cubicBezTo>
                  <a:pt x="1457945" y="17610"/>
                  <a:pt x="1504107"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587381" y="204021"/>
            <a:ext cx="3100540" cy="3100540"/>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2" name="Picture Placeholder 19">
            <a:extLst>
              <a:ext uri="{FF2B5EF4-FFF2-40B4-BE49-F238E27FC236}">
                <a16:creationId xmlns:a16="http://schemas.microsoft.com/office/drawing/2014/main" id="{90C4F28F-E0C5-4C6F-9778-5071266AA6DB}"/>
              </a:ext>
            </a:extLst>
          </p:cNvPr>
          <p:cNvSpPr>
            <a:spLocks noGrp="1"/>
          </p:cNvSpPr>
          <p:nvPr>
            <p:ph type="pic" idx="13" hasCustomPrompt="1"/>
          </p:nvPr>
        </p:nvSpPr>
        <p:spPr>
          <a:xfrm>
            <a:off x="8420748" y="1890533"/>
            <a:ext cx="3100541" cy="3100540"/>
          </a:xfrm>
          <a:custGeom>
            <a:avLst/>
            <a:gdLst>
              <a:gd name="connsiteX0" fmla="*/ 1550270 w 3100541"/>
              <a:gd name="connsiteY0" fmla="*/ 0 h 3100540"/>
              <a:gd name="connsiteX1" fmla="*/ 1677815 w 3100541"/>
              <a:gd name="connsiteY1" fmla="*/ 52831 h 3100540"/>
              <a:gd name="connsiteX2" fmla="*/ 3047710 w 3100541"/>
              <a:gd name="connsiteY2" fmla="*/ 1422726 h 3100540"/>
              <a:gd name="connsiteX3" fmla="*/ 3047710 w 3100541"/>
              <a:gd name="connsiteY3" fmla="*/ 1677816 h 3100540"/>
              <a:gd name="connsiteX4" fmla="*/ 1677817 w 3100541"/>
              <a:gd name="connsiteY4" fmla="*/ 3047710 h 3100540"/>
              <a:gd name="connsiteX5" fmla="*/ 1422727 w 3100541"/>
              <a:gd name="connsiteY5" fmla="*/ 3047710 h 3100540"/>
              <a:gd name="connsiteX6" fmla="*/ 52832 w 3100541"/>
              <a:gd name="connsiteY6" fmla="*/ 1677815 h 3100540"/>
              <a:gd name="connsiteX7" fmla="*/ 52832 w 3100541"/>
              <a:gd name="connsiteY7" fmla="*/ 1422724 h 3100540"/>
              <a:gd name="connsiteX8" fmla="*/ 1422725 w 3100541"/>
              <a:gd name="connsiteY8" fmla="*/ 52831 h 3100540"/>
              <a:gd name="connsiteX9" fmla="*/ 1550270 w 3100541"/>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1" h="3100540">
                <a:moveTo>
                  <a:pt x="1550270" y="0"/>
                </a:moveTo>
                <a:cubicBezTo>
                  <a:pt x="1596432" y="0"/>
                  <a:pt x="1642594" y="17610"/>
                  <a:pt x="1677815" y="52831"/>
                </a:cubicBezTo>
                <a:lnTo>
                  <a:pt x="3047710" y="1422726"/>
                </a:lnTo>
                <a:cubicBezTo>
                  <a:pt x="3118152" y="1493167"/>
                  <a:pt x="3118152" y="1607375"/>
                  <a:pt x="3047710" y="1677816"/>
                </a:cubicBezTo>
                <a:lnTo>
                  <a:pt x="1677817" y="3047710"/>
                </a:lnTo>
                <a:cubicBezTo>
                  <a:pt x="1607376" y="3118151"/>
                  <a:pt x="1493168" y="3118151"/>
                  <a:pt x="1422727" y="3047710"/>
                </a:cubicBezTo>
                <a:lnTo>
                  <a:pt x="52832" y="1677815"/>
                </a:lnTo>
                <a:cubicBezTo>
                  <a:pt x="-17610" y="1607373"/>
                  <a:pt x="-17610" y="1493166"/>
                  <a:pt x="52832" y="1422724"/>
                </a:cubicBezTo>
                <a:lnTo>
                  <a:pt x="1422725" y="52831"/>
                </a:lnTo>
                <a:cubicBezTo>
                  <a:pt x="1457946" y="17610"/>
                  <a:pt x="1504108"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295674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61697707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0" y="0"/>
            <a:ext cx="12192000" cy="6858000"/>
          </a:xfrm>
          <a:prstGeom prst="rect">
            <a:avLst/>
          </a:pr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10085348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43429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43977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5351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5658888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9254204-7576-4E7F-BCC2-47087CDF8998}"/>
              </a:ext>
            </a:extLst>
          </p:cNvPr>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287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a16="http://schemas.microsoft.com/office/drawing/2014/main"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a16="http://schemas.microsoft.com/office/drawing/2014/main"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a:extLst>
                  <a:ext uri="{FF2B5EF4-FFF2-40B4-BE49-F238E27FC236}">
                    <a16:creationId xmlns:a16="http://schemas.microsoft.com/office/drawing/2014/main"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a16="http://schemas.microsoft.com/office/drawing/2014/main"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a:extLst>
                  <a:ext uri="{FF2B5EF4-FFF2-40B4-BE49-F238E27FC236}">
                    <a16:creationId xmlns:a16="http://schemas.microsoft.com/office/drawing/2014/main"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extLst>
      <p:ext uri="{BB962C8B-B14F-4D97-AF65-F5344CB8AC3E}">
        <p14:creationId xmlns:p14="http://schemas.microsoft.com/office/powerpoint/2010/main" val="2784069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9917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FA6D39-9DFD-4F67-94B9-4D1042BB365A}"/>
              </a:ext>
            </a:extLst>
          </p:cNvPr>
          <p:cNvSpPr/>
          <p:nvPr userDrawn="1"/>
        </p:nvSpPr>
        <p:spPr>
          <a:xfrm>
            <a:off x="0" y="0"/>
            <a:ext cx="12192000" cy="68580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92273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4437516-06DB-4972-90D9-3F56529C786D}"/>
              </a:ext>
            </a:extLst>
          </p:cNvPr>
          <p:cNvSpPr/>
          <p:nvPr userDrawn="1"/>
        </p:nvSpPr>
        <p:spPr>
          <a:xfrm>
            <a:off x="0" y="0"/>
            <a:ext cx="9569302" cy="6858000"/>
          </a:xfrm>
          <a:custGeom>
            <a:avLst/>
            <a:gdLst>
              <a:gd name="connsiteX0" fmla="*/ 0 w 9703610"/>
              <a:gd name="connsiteY0" fmla="*/ 0 h 6858000"/>
              <a:gd name="connsiteX1" fmla="*/ 5546070 w 9703610"/>
              <a:gd name="connsiteY1" fmla="*/ 0 h 6858000"/>
              <a:gd name="connsiteX2" fmla="*/ 9703610 w 9703610"/>
              <a:gd name="connsiteY2" fmla="*/ 6858000 h 6858000"/>
              <a:gd name="connsiteX3" fmla="*/ 0 w 97036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703610" h="6858000">
                <a:moveTo>
                  <a:pt x="0" y="0"/>
                </a:moveTo>
                <a:lnTo>
                  <a:pt x="5546070" y="0"/>
                </a:lnTo>
                <a:lnTo>
                  <a:pt x="9703610" y="6858000"/>
                </a:lnTo>
                <a:lnTo>
                  <a:pt x="0" y="6858000"/>
                </a:lnTo>
                <a:close/>
              </a:path>
            </a:pathLst>
          </a:cu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24754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F246FC87-D219-463B-8334-E16E14819052}"/>
              </a:ext>
            </a:extLst>
          </p:cNvPr>
          <p:cNvSpPr>
            <a:spLocks noGrp="1"/>
          </p:cNvSpPr>
          <p:nvPr>
            <p:ph type="pic" idx="12" hasCustomPrompt="1"/>
          </p:nvPr>
        </p:nvSpPr>
        <p:spPr>
          <a:xfrm>
            <a:off x="9178591"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3" name="Picture Placeholder 2">
            <a:extLst>
              <a:ext uri="{FF2B5EF4-FFF2-40B4-BE49-F238E27FC236}">
                <a16:creationId xmlns:a16="http://schemas.microsoft.com/office/drawing/2014/main" id="{608C9F45-5627-4842-A3EA-25038EF99EC8}"/>
              </a:ext>
            </a:extLst>
          </p:cNvPr>
          <p:cNvSpPr>
            <a:spLocks noGrp="1"/>
          </p:cNvSpPr>
          <p:nvPr>
            <p:ph type="pic" idx="13" hasCustomPrompt="1"/>
          </p:nvPr>
        </p:nvSpPr>
        <p:spPr>
          <a:xfrm>
            <a:off x="6186490"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17987174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theme" Target="../theme/theme2.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83"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8" r:id="rId1"/>
    <p:sldLayoutId id="2147483743" r:id="rId2"/>
    <p:sldLayoutId id="2147483742" r:id="rId3"/>
    <p:sldLayoutId id="2147483736" r:id="rId4"/>
    <p:sldLayoutId id="2147483737" r:id="rId5"/>
    <p:sldLayoutId id="2147483740" r:id="rId6"/>
    <p:sldLayoutId id="2147483739" r:id="rId7"/>
    <p:sldLayoutId id="2147483744" r:id="rId8"/>
    <p:sldLayoutId id="2147483745" r:id="rId9"/>
    <p:sldLayoutId id="2147483748" r:id="rId10"/>
    <p:sldLayoutId id="2147483749" r:id="rId11"/>
    <p:sldLayoutId id="2147483750" r:id="rId12"/>
    <p:sldLayoutId id="2147483751" r:id="rId13"/>
    <p:sldLayoutId id="2147483752" r:id="rId14"/>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741" r:id="rId1"/>
    <p:sldLayoutId id="2147483753"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50F8743-FFB4-4FAE-8605-DEE70EC88649}"/>
              </a:ext>
            </a:extLst>
          </p:cNvPr>
          <p:cNvSpPr/>
          <p:nvPr/>
        </p:nvSpPr>
        <p:spPr>
          <a:xfrm>
            <a:off x="0" y="510363"/>
            <a:ext cx="12191999" cy="2068353"/>
          </a:xfrm>
          <a:prstGeom prst="rect">
            <a:avLst/>
          </a:prstGeom>
          <a:gradFill flip="none" rotWithShape="1">
            <a:gsLst>
              <a:gs pos="0">
                <a:schemeClr val="accent1">
                  <a:alpha val="78000"/>
                </a:schemeClr>
              </a:gs>
              <a:gs pos="27000">
                <a:schemeClr val="accent1">
                  <a:alpha val="52000"/>
                </a:schemeClr>
              </a:gs>
              <a:gs pos="86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C221F751-3C5B-4561-AD14-8637C5B66736}"/>
              </a:ext>
            </a:extLst>
          </p:cNvPr>
          <p:cNvSpPr txBox="1"/>
          <p:nvPr/>
        </p:nvSpPr>
        <p:spPr>
          <a:xfrm>
            <a:off x="164200" y="667376"/>
            <a:ext cx="9536518" cy="1754326"/>
          </a:xfrm>
          <a:prstGeom prst="rect">
            <a:avLst/>
          </a:prstGeom>
          <a:noFill/>
        </p:spPr>
        <p:txBody>
          <a:bodyPr wrap="square" rtlCol="0" anchor="ctr">
            <a:spAutoFit/>
          </a:bodyPr>
          <a:lstStyle/>
          <a:p>
            <a:r>
              <a:rPr lang="en-US" altLang="ko-KR" sz="5400" b="1" dirty="0">
                <a:solidFill>
                  <a:schemeClr val="bg1"/>
                </a:solidFill>
                <a:cs typeface="Arial" pitchFamily="34" charset="0"/>
              </a:rPr>
              <a:t>Object Oriented Design &amp; Programming </a:t>
            </a:r>
            <a:r>
              <a:rPr lang="en-US" altLang="ko-KR" sz="2400" b="1" dirty="0">
                <a:solidFill>
                  <a:schemeClr val="bg1"/>
                </a:solidFill>
              </a:rPr>
              <a:t>(21CSC101T) </a:t>
            </a:r>
            <a:endParaRPr lang="ko-KR" altLang="en-US" sz="2400" b="1" dirty="0">
              <a:solidFill>
                <a:schemeClr val="bg1"/>
              </a:solidFill>
            </a:endParaRPr>
          </a:p>
        </p:txBody>
      </p:sp>
      <p:sp>
        <p:nvSpPr>
          <p:cNvPr id="14" name="TextBox 13">
            <a:extLst>
              <a:ext uri="{FF2B5EF4-FFF2-40B4-BE49-F238E27FC236}">
                <a16:creationId xmlns:a16="http://schemas.microsoft.com/office/drawing/2014/main" id="{DF166F6B-B975-4F3C-BCF2-9971086140FB}"/>
              </a:ext>
            </a:extLst>
          </p:cNvPr>
          <p:cNvSpPr txBox="1"/>
          <p:nvPr/>
        </p:nvSpPr>
        <p:spPr>
          <a:xfrm>
            <a:off x="618976" y="5607011"/>
            <a:ext cx="5200650" cy="584775"/>
          </a:xfrm>
          <a:prstGeom prst="rect">
            <a:avLst/>
          </a:prstGeom>
          <a:noFill/>
        </p:spPr>
        <p:txBody>
          <a:bodyPr wrap="square" rtlCol="0" anchor="ctr">
            <a:spAutoFit/>
          </a:bodyPr>
          <a:lstStyle/>
          <a:p>
            <a:r>
              <a:rPr lang="en-US" altLang="ko-KR" sz="3200" b="1" dirty="0">
                <a:solidFill>
                  <a:schemeClr val="tx1">
                    <a:lumMod val="85000"/>
                    <a:lumOff val="15000"/>
                  </a:schemeClr>
                </a:solidFill>
                <a:latin typeface="Adobe Fan Heiti Std B" panose="020B0700000000000000" pitchFamily="34" charset="-128"/>
                <a:ea typeface="Adobe Fan Heiti Std B" panose="020B0700000000000000" pitchFamily="34" charset="-128"/>
                <a:cs typeface="Arial" pitchFamily="34" charset="0"/>
              </a:rPr>
              <a:t>Arvind Kharwal</a:t>
            </a:r>
            <a:endParaRPr lang="ko-KR" altLang="en-US" sz="3200" b="1" dirty="0">
              <a:solidFill>
                <a:schemeClr val="tx1">
                  <a:lumMod val="85000"/>
                  <a:lumOff val="15000"/>
                </a:schemeClr>
              </a:solidFill>
              <a:latin typeface="Adobe Fan Heiti Std B" panose="020B0700000000000000" pitchFamily="34" charset="-128"/>
              <a:cs typeface="Arial" pitchFamily="34" charset="0"/>
            </a:endParaRPr>
          </a:p>
        </p:txBody>
      </p:sp>
      <p:pic>
        <p:nvPicPr>
          <p:cNvPr id="3" name="Picture 2">
            <a:extLst>
              <a:ext uri="{FF2B5EF4-FFF2-40B4-BE49-F238E27FC236}">
                <a16:creationId xmlns:a16="http://schemas.microsoft.com/office/drawing/2014/main" id="{9D6DC4D8-27F2-446B-97D4-309B4EA2B6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4306" y="1420266"/>
            <a:ext cx="3772824" cy="3772824"/>
          </a:xfrm>
          <a:prstGeom prst="roundRect">
            <a:avLst>
              <a:gd name="adj" fmla="val 16667"/>
            </a:avLst>
          </a:prstGeom>
          <a:ln>
            <a:noFill/>
          </a:ln>
          <a:effectLst>
            <a:outerShdw blurRad="76200" dist="38100" dir="7800000" algn="tl" rotWithShape="0">
              <a:srgbClr val="000000">
                <a:alpha val="40000"/>
              </a:srgbClr>
            </a:outerShdw>
            <a:reflection blurRad="6350" stA="50000" endA="300" endPos="90000" dir="5400000" sy="-100000" algn="bl" rotWithShape="0"/>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2316135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98772" y="453869"/>
            <a:ext cx="10947042" cy="903186"/>
          </a:xfrm>
        </p:spPr>
        <p:txBody>
          <a:bodyPr/>
          <a:lstStyle/>
          <a:p>
            <a:pPr algn="just"/>
            <a:r>
              <a:rPr lang="en-US" sz="3200" dirty="0"/>
              <a:t>The traits of one class may be inherited by more than one class. This process is known as Hierarchical Inheritance.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320307"/>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29" name="Group 28"/>
          <p:cNvGrpSpPr/>
          <p:nvPr/>
        </p:nvGrpSpPr>
        <p:grpSpPr>
          <a:xfrm>
            <a:off x="2093493" y="2063245"/>
            <a:ext cx="7874265" cy="2931609"/>
            <a:chOff x="2235160" y="2192034"/>
            <a:chExt cx="7874265" cy="2931609"/>
          </a:xfrm>
        </p:grpSpPr>
        <p:sp>
          <p:nvSpPr>
            <p:cNvPr id="13" name="Rectangle 12"/>
            <p:cNvSpPr/>
            <p:nvPr/>
          </p:nvSpPr>
          <p:spPr>
            <a:xfrm>
              <a:off x="8168028" y="4571999"/>
              <a:ext cx="1941397" cy="551644"/>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D</a:t>
              </a:r>
              <a:endParaRPr lang="en-IN" dirty="0"/>
            </a:p>
          </p:txBody>
        </p:sp>
        <p:grpSp>
          <p:nvGrpSpPr>
            <p:cNvPr id="28" name="Group 27"/>
            <p:cNvGrpSpPr/>
            <p:nvPr/>
          </p:nvGrpSpPr>
          <p:grpSpPr>
            <a:xfrm>
              <a:off x="2235160" y="2192034"/>
              <a:ext cx="6339531" cy="2931609"/>
              <a:chOff x="2235160" y="2192034"/>
              <a:chExt cx="6339531" cy="2931609"/>
            </a:xfrm>
          </p:grpSpPr>
          <p:sp>
            <p:nvSpPr>
              <p:cNvPr id="8" name="Rectangle 7"/>
              <p:cNvSpPr/>
              <p:nvPr/>
            </p:nvSpPr>
            <p:spPr>
              <a:xfrm>
                <a:off x="4176557" y="2192034"/>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A</a:t>
                </a:r>
                <a:endParaRPr lang="en-IN" dirty="0"/>
              </a:p>
            </p:txBody>
          </p:sp>
          <p:sp>
            <p:nvSpPr>
              <p:cNvPr id="9" name="Rectangle 8"/>
              <p:cNvSpPr/>
              <p:nvPr/>
            </p:nvSpPr>
            <p:spPr>
              <a:xfrm>
                <a:off x="2235160" y="4571999"/>
                <a:ext cx="1941397" cy="551644"/>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B</a:t>
                </a:r>
                <a:endParaRPr lang="en-IN" dirty="0"/>
              </a:p>
            </p:txBody>
          </p:sp>
          <p:sp>
            <p:nvSpPr>
              <p:cNvPr id="12" name="Rectangle 11"/>
              <p:cNvSpPr/>
              <p:nvPr/>
            </p:nvSpPr>
            <p:spPr>
              <a:xfrm>
                <a:off x="5111931" y="4571999"/>
                <a:ext cx="1941397" cy="551644"/>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C</a:t>
                </a:r>
                <a:endParaRPr lang="en-IN" dirty="0"/>
              </a:p>
            </p:txBody>
          </p:sp>
          <p:cxnSp>
            <p:nvCxnSpPr>
              <p:cNvPr id="15" name="Elbow Connector 14"/>
              <p:cNvCxnSpPr/>
              <p:nvPr/>
            </p:nvCxnSpPr>
            <p:spPr>
              <a:xfrm rot="5400000">
                <a:off x="3516264" y="2976333"/>
                <a:ext cx="1671626" cy="1519709"/>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p:cNvCxnSpPr>
                <a:stCxn id="8" idx="2"/>
              </p:cNvCxnSpPr>
              <p:nvPr/>
            </p:nvCxnSpPr>
            <p:spPr>
              <a:xfrm>
                <a:off x="6082630" y="2900372"/>
                <a:ext cx="0" cy="16458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Elbow Connector 24"/>
              <p:cNvCxnSpPr/>
              <p:nvPr/>
            </p:nvCxnSpPr>
            <p:spPr>
              <a:xfrm rot="16200000" flipH="1">
                <a:off x="7161721" y="3159030"/>
                <a:ext cx="1671626" cy="1154314"/>
              </a:xfrm>
              <a:prstGeom prst="bentConnector3">
                <a:avLst/>
              </a:prstGeom>
              <a:ln>
                <a:tailEnd type="triangle"/>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3201313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8124"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847758" y="3075057"/>
            <a:ext cx="6344093" cy="707886"/>
          </a:xfrm>
          <a:prstGeom prst="rect">
            <a:avLst/>
          </a:prstGeom>
          <a:noFill/>
        </p:spPr>
        <p:txBody>
          <a:bodyPr wrap="square" rtlCol="0" anchor="ctr">
            <a:spAutoFit/>
          </a:bodyPr>
          <a:lstStyle/>
          <a:p>
            <a:r>
              <a:rPr lang="en-US" altLang="ko-KR" sz="4000" b="1" dirty="0">
                <a:cs typeface="Arial" pitchFamily="34" charset="0"/>
              </a:rPr>
              <a:t>Multilevel Inheritance</a:t>
            </a:r>
            <a:endParaRPr lang="ko-KR" altLang="en-US" sz="4000" b="1" dirty="0">
              <a:cs typeface="Arial" pitchFamily="34" charset="0"/>
            </a:endParaRPr>
          </a:p>
        </p:txBody>
      </p:sp>
    </p:spTree>
    <p:extLst>
      <p:ext uri="{BB962C8B-B14F-4D97-AF65-F5344CB8AC3E}">
        <p14:creationId xmlns:p14="http://schemas.microsoft.com/office/powerpoint/2010/main" val="1251807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98772" y="453869"/>
            <a:ext cx="10947042" cy="903186"/>
          </a:xfrm>
        </p:spPr>
        <p:txBody>
          <a:bodyPr/>
          <a:lstStyle/>
          <a:p>
            <a:pPr algn="just"/>
            <a:r>
              <a:rPr lang="en-US" sz="3200" dirty="0"/>
              <a:t>The mechanism of deriving a class from another derived class, is called multilevel inheritance.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428944"/>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14" name="Group 13"/>
          <p:cNvGrpSpPr/>
          <p:nvPr/>
        </p:nvGrpSpPr>
        <p:grpSpPr>
          <a:xfrm>
            <a:off x="3802581" y="1625122"/>
            <a:ext cx="3834777" cy="4516190"/>
            <a:chOff x="3802581" y="1844065"/>
            <a:chExt cx="3834777" cy="4516190"/>
          </a:xfrm>
        </p:grpSpPr>
        <p:sp>
          <p:nvSpPr>
            <p:cNvPr id="8" name="Rectangle 7"/>
            <p:cNvSpPr/>
            <p:nvPr/>
          </p:nvSpPr>
          <p:spPr>
            <a:xfrm>
              <a:off x="3802581" y="1844065"/>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A</a:t>
              </a:r>
              <a:endParaRPr lang="en-IN" dirty="0"/>
            </a:p>
          </p:txBody>
        </p:sp>
        <p:sp>
          <p:nvSpPr>
            <p:cNvPr id="9" name="Rectangle 8"/>
            <p:cNvSpPr/>
            <p:nvPr/>
          </p:nvSpPr>
          <p:spPr>
            <a:xfrm>
              <a:off x="3825212" y="3747991"/>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B</a:t>
              </a:r>
              <a:endParaRPr lang="en-IN" dirty="0"/>
            </a:p>
          </p:txBody>
        </p:sp>
        <p:sp>
          <p:nvSpPr>
            <p:cNvPr id="10" name="Down Arrow 9"/>
            <p:cNvSpPr/>
            <p:nvPr/>
          </p:nvSpPr>
          <p:spPr>
            <a:xfrm>
              <a:off x="5615375" y="2552403"/>
              <a:ext cx="115910" cy="1195588"/>
            </a:xfrm>
            <a:prstGeom prst="downArrow">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w="0">
                  <a:solidFill>
                    <a:schemeClr val="bg1"/>
                  </a:solidFill>
                </a:ln>
                <a:solidFill>
                  <a:schemeClr val="tx1"/>
                </a:solidFill>
                <a:effectLst>
                  <a:outerShdw blurRad="38100" dist="19050" dir="2700000" algn="tl" rotWithShape="0">
                    <a:schemeClr val="dk1">
                      <a:alpha val="40000"/>
                    </a:schemeClr>
                  </a:outerShdw>
                </a:effectLst>
              </a:endParaRPr>
            </a:p>
          </p:txBody>
        </p:sp>
        <p:sp>
          <p:nvSpPr>
            <p:cNvPr id="12" name="Rectangle 11"/>
            <p:cNvSpPr/>
            <p:nvPr/>
          </p:nvSpPr>
          <p:spPr>
            <a:xfrm>
              <a:off x="3825212" y="5651917"/>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C</a:t>
              </a:r>
              <a:endParaRPr lang="en-IN" dirty="0"/>
            </a:p>
          </p:txBody>
        </p:sp>
        <p:sp>
          <p:nvSpPr>
            <p:cNvPr id="13" name="Down Arrow 12"/>
            <p:cNvSpPr/>
            <p:nvPr/>
          </p:nvSpPr>
          <p:spPr>
            <a:xfrm>
              <a:off x="5615375" y="4456329"/>
              <a:ext cx="115910" cy="1195588"/>
            </a:xfrm>
            <a:prstGeom prst="downArrow">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w="0">
                  <a:solidFill>
                    <a:schemeClr val="bg1"/>
                  </a:solidFill>
                </a:ln>
                <a:solidFill>
                  <a:schemeClr val="tx1"/>
                </a:solidFill>
                <a:effectLst>
                  <a:outerShdw blurRad="38100" dist="19050" dir="2700000" algn="tl" rotWithShape="0">
                    <a:schemeClr val="dk1">
                      <a:alpha val="40000"/>
                    </a:schemeClr>
                  </a:outerShdw>
                </a:effectLst>
              </a:endParaRPr>
            </a:p>
          </p:txBody>
        </p:sp>
      </p:grpSp>
    </p:spTree>
    <p:extLst>
      <p:ext uri="{BB962C8B-B14F-4D97-AF65-F5344CB8AC3E}">
        <p14:creationId xmlns:p14="http://schemas.microsoft.com/office/powerpoint/2010/main" val="785062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8124"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847758" y="3075057"/>
            <a:ext cx="6344093" cy="707886"/>
          </a:xfrm>
          <a:prstGeom prst="rect">
            <a:avLst/>
          </a:prstGeom>
          <a:noFill/>
        </p:spPr>
        <p:txBody>
          <a:bodyPr wrap="square" rtlCol="0" anchor="ctr">
            <a:spAutoFit/>
          </a:bodyPr>
          <a:lstStyle/>
          <a:p>
            <a:r>
              <a:rPr lang="en-US" altLang="ko-KR" sz="4000" b="1" dirty="0">
                <a:cs typeface="Arial" pitchFamily="34" charset="0"/>
              </a:rPr>
              <a:t>Hybrid Inheritance</a:t>
            </a:r>
            <a:endParaRPr lang="ko-KR" altLang="en-US" sz="4000" b="1" dirty="0">
              <a:cs typeface="Arial" pitchFamily="34" charset="0"/>
            </a:endParaRPr>
          </a:p>
        </p:txBody>
      </p:sp>
    </p:spTree>
    <p:extLst>
      <p:ext uri="{BB962C8B-B14F-4D97-AF65-F5344CB8AC3E}">
        <p14:creationId xmlns:p14="http://schemas.microsoft.com/office/powerpoint/2010/main" val="3545808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A2186A-C326-48DC-8E09-0BB48FF9D3DE}"/>
              </a:ext>
            </a:extLst>
          </p:cNvPr>
          <p:cNvGrpSpPr/>
          <p:nvPr/>
        </p:nvGrpSpPr>
        <p:grpSpPr>
          <a:xfrm>
            <a:off x="0" y="320307"/>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22" name="Group 21"/>
          <p:cNvGrpSpPr/>
          <p:nvPr/>
        </p:nvGrpSpPr>
        <p:grpSpPr>
          <a:xfrm>
            <a:off x="1703324" y="644498"/>
            <a:ext cx="8834906" cy="4806674"/>
            <a:chOff x="1626051" y="420002"/>
            <a:chExt cx="8834906" cy="4806674"/>
          </a:xfrm>
        </p:grpSpPr>
        <p:sp>
          <p:nvSpPr>
            <p:cNvPr id="8" name="Rectangle 7"/>
            <p:cNvSpPr/>
            <p:nvPr/>
          </p:nvSpPr>
          <p:spPr>
            <a:xfrm>
              <a:off x="1626051" y="2469170"/>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B</a:t>
              </a:r>
              <a:endParaRPr lang="en-IN" dirty="0"/>
            </a:p>
          </p:txBody>
        </p:sp>
        <p:sp>
          <p:nvSpPr>
            <p:cNvPr id="9" name="Rectangle 8"/>
            <p:cNvSpPr/>
            <p:nvPr/>
          </p:nvSpPr>
          <p:spPr>
            <a:xfrm>
              <a:off x="4188947" y="4518338"/>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D</a:t>
              </a:r>
              <a:endParaRPr lang="en-IN" dirty="0"/>
            </a:p>
          </p:txBody>
        </p:sp>
        <p:sp>
          <p:nvSpPr>
            <p:cNvPr id="12" name="Rectangle 11"/>
            <p:cNvSpPr/>
            <p:nvPr/>
          </p:nvSpPr>
          <p:spPr>
            <a:xfrm>
              <a:off x="6648811" y="2469170"/>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C</a:t>
              </a:r>
              <a:endParaRPr lang="en-IN" dirty="0"/>
            </a:p>
          </p:txBody>
        </p:sp>
        <p:cxnSp>
          <p:nvCxnSpPr>
            <p:cNvPr id="14" name="Elbow Connector 13"/>
            <p:cNvCxnSpPr/>
            <p:nvPr/>
          </p:nvCxnSpPr>
          <p:spPr>
            <a:xfrm rot="16200000" flipH="1">
              <a:off x="3631129" y="3242616"/>
              <a:ext cx="1340830" cy="1210614"/>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17" name="Elbow Connector 16"/>
            <p:cNvCxnSpPr/>
            <p:nvPr/>
          </p:nvCxnSpPr>
          <p:spPr>
            <a:xfrm rot="5400000">
              <a:off x="7159940" y="3319889"/>
              <a:ext cx="1340830" cy="1056068"/>
            </a:xfrm>
            <a:prstGeom prst="bentConnector3">
              <a:avLst/>
            </a:prstGeom>
            <a:ln>
              <a:tailEnd type="triangle"/>
            </a:ln>
          </p:spPr>
          <p:style>
            <a:lnRef idx="1">
              <a:schemeClr val="dk1"/>
            </a:lnRef>
            <a:fillRef idx="0">
              <a:schemeClr val="dk1"/>
            </a:fillRef>
            <a:effectRef idx="0">
              <a:schemeClr val="dk1"/>
            </a:effectRef>
            <a:fontRef idx="minor">
              <a:schemeClr val="tx1"/>
            </a:fontRef>
          </p:style>
        </p:cxnSp>
        <p:sp>
          <p:nvSpPr>
            <p:cNvPr id="15" name="Rectangle 14"/>
            <p:cNvSpPr/>
            <p:nvPr/>
          </p:nvSpPr>
          <p:spPr>
            <a:xfrm>
              <a:off x="4188947" y="420002"/>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A</a:t>
              </a:r>
              <a:endParaRPr lang="en-IN" dirty="0"/>
            </a:p>
          </p:txBody>
        </p:sp>
        <p:cxnSp>
          <p:nvCxnSpPr>
            <p:cNvPr id="16" name="Elbow Connector 15"/>
            <p:cNvCxnSpPr/>
            <p:nvPr/>
          </p:nvCxnSpPr>
          <p:spPr>
            <a:xfrm rot="16200000" flipH="1">
              <a:off x="7090783" y="1220526"/>
              <a:ext cx="1378753" cy="1156460"/>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19" name="Elbow Connector 18"/>
            <p:cNvCxnSpPr/>
            <p:nvPr/>
          </p:nvCxnSpPr>
          <p:spPr>
            <a:xfrm rot="5400000">
              <a:off x="3550790" y="1338984"/>
              <a:ext cx="1356160" cy="942139"/>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2820308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42141"/>
            <a:ext cx="12192000" cy="769441"/>
          </a:xfrm>
          <a:prstGeom prst="rect">
            <a:avLst/>
          </a:prstGeom>
          <a:noFill/>
        </p:spPr>
        <p:txBody>
          <a:bodyPr wrap="square" rtlCol="0" anchor="ctr">
            <a:spAutoFit/>
          </a:bodyPr>
          <a:lstStyle/>
          <a:p>
            <a:pPr algn="ctr"/>
            <a:r>
              <a:rPr lang="en-US" altLang="en-US" sz="4400" b="1" dirty="0">
                <a:solidFill>
                  <a:schemeClr val="bg1"/>
                </a:solidFill>
              </a:rPr>
              <a:t>Defining Derived Classes</a:t>
            </a:r>
            <a:endParaRPr lang="ko-KR" altLang="en-US" sz="4400" b="1" dirty="0">
              <a:solidFill>
                <a:schemeClr val="bg1"/>
              </a:solidFill>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639483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2023380"/>
          </a:xfrm>
        </p:spPr>
        <p:txBody>
          <a:bodyPr/>
          <a:lstStyle/>
          <a:p>
            <a:pPr algn="just"/>
            <a:r>
              <a:rPr lang="en-US" sz="3200" dirty="0"/>
              <a:t>A derived class can be defined by specifying its relationship with the base class in addition to its own details.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68172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7412339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452255"/>
          </a:xfrm>
        </p:spPr>
        <p:txBody>
          <a:bodyPr/>
          <a:lstStyle/>
          <a:p>
            <a:pPr algn="just"/>
            <a:r>
              <a:rPr lang="en-US" sz="3200" dirty="0"/>
              <a:t>Syntax:</a:t>
            </a:r>
          </a:p>
          <a:p>
            <a:pPr algn="just"/>
            <a:endParaRPr lang="en-US" sz="3200" dirty="0"/>
          </a:p>
          <a:p>
            <a:pPr algn="l"/>
            <a:r>
              <a:rPr lang="en-US" sz="3200" dirty="0"/>
              <a:t>	</a:t>
            </a:r>
            <a:r>
              <a:rPr lang="en-US" sz="2800" dirty="0"/>
              <a:t>class </a:t>
            </a:r>
            <a:r>
              <a:rPr lang="en-US" sz="2800" b="1" dirty="0" err="1">
                <a:solidFill>
                  <a:srgbClr val="00B050"/>
                </a:solidFill>
              </a:rPr>
              <a:t>derived-class-name</a:t>
            </a:r>
            <a:r>
              <a:rPr lang="en-US" sz="2800" dirty="0" err="1"/>
              <a:t>:</a:t>
            </a:r>
            <a:r>
              <a:rPr lang="en-US" sz="2800" dirty="0" err="1">
                <a:solidFill>
                  <a:schemeClr val="accent3"/>
                </a:solidFill>
              </a:rPr>
              <a:t>visibility-mode</a:t>
            </a:r>
            <a:r>
              <a:rPr lang="en-US" sz="2800" dirty="0"/>
              <a:t> </a:t>
            </a:r>
            <a:r>
              <a:rPr lang="en-US" sz="2800" b="1" dirty="0">
                <a:solidFill>
                  <a:srgbClr val="7030A0"/>
                </a:solidFill>
              </a:rPr>
              <a:t>base-class-name</a:t>
            </a:r>
          </a:p>
          <a:p>
            <a:pPr algn="l"/>
            <a:r>
              <a:rPr lang="en-US" sz="2800" b="1" dirty="0">
                <a:solidFill>
                  <a:srgbClr val="7030A0"/>
                </a:solidFill>
              </a:rPr>
              <a:t>	</a:t>
            </a:r>
            <a:r>
              <a:rPr lang="en-US" sz="2800" b="1" dirty="0">
                <a:solidFill>
                  <a:schemeClr val="tx1"/>
                </a:solidFill>
              </a:rPr>
              <a:t>{</a:t>
            </a:r>
          </a:p>
          <a:p>
            <a:pPr algn="l"/>
            <a:r>
              <a:rPr lang="en-US" sz="2800" b="1" dirty="0">
                <a:solidFill>
                  <a:schemeClr val="tx1"/>
                </a:solidFill>
              </a:rPr>
              <a:t>		…………….		// Members of derived class</a:t>
            </a:r>
            <a:br>
              <a:rPr lang="en-US" sz="2800" b="1" dirty="0">
                <a:solidFill>
                  <a:schemeClr val="tx1"/>
                </a:solidFill>
              </a:rPr>
            </a:br>
            <a:r>
              <a:rPr lang="en-US" sz="2800" b="1" dirty="0">
                <a:solidFill>
                  <a:schemeClr val="tx1"/>
                </a:solidFill>
              </a:rPr>
              <a:t>		…………….</a:t>
            </a:r>
            <a:br>
              <a:rPr lang="en-US" sz="2800" b="1" dirty="0">
                <a:solidFill>
                  <a:schemeClr val="tx1"/>
                </a:solidFill>
              </a:rPr>
            </a:br>
            <a:r>
              <a:rPr lang="en-US" sz="2800" b="1" dirty="0">
                <a:solidFill>
                  <a:schemeClr val="tx1"/>
                </a:solidFill>
              </a:rPr>
              <a:t>		…………….</a:t>
            </a:r>
          </a:p>
          <a:p>
            <a:pPr algn="l"/>
            <a:r>
              <a:rPr lang="en-US" sz="2800" b="1" dirty="0">
                <a:solidFill>
                  <a:schemeClr val="tx1"/>
                </a:solidFill>
              </a:rPr>
              <a:t>	};</a:t>
            </a:r>
            <a:endParaRPr lang="en-IN" sz="3200" b="1" dirty="0">
              <a:solidFill>
                <a:srgbClr val="7030A0"/>
              </a:solidFill>
            </a:endParaRP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48169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619222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just"/>
            <a:r>
              <a:rPr lang="en-US" sz="3200" dirty="0"/>
              <a:t>The colon indicates that the derived-class-name is derived from the base-class-name. </a:t>
            </a:r>
          </a:p>
          <a:p>
            <a:pPr algn="just"/>
            <a:endParaRPr lang="en-US" sz="3200" dirty="0"/>
          </a:p>
          <a:p>
            <a:pPr algn="just"/>
            <a:r>
              <a:rPr lang="en-US" sz="3200" dirty="0"/>
              <a:t>The visibility-mode is optional and, if present, may be either private or public.</a:t>
            </a:r>
          </a:p>
          <a:p>
            <a:pPr algn="just"/>
            <a:endParaRPr lang="en-US" sz="3200" dirty="0"/>
          </a:p>
          <a:p>
            <a:pPr algn="just"/>
            <a:r>
              <a:rPr lang="en-US" sz="3200" dirty="0"/>
              <a:t>Visibility mode specifies whether the features of the base class are privately derived or publicly derived.</a:t>
            </a:r>
          </a:p>
          <a:p>
            <a:pPr algn="just"/>
            <a:endParaRPr lang="en-US" sz="3200" dirty="0"/>
          </a:p>
          <a:p>
            <a:pPr algn="just"/>
            <a:r>
              <a:rPr lang="en-US" sz="3200" dirty="0"/>
              <a:t>The default visibility mode is private. </a:t>
            </a:r>
          </a:p>
          <a:p>
            <a:pPr algn="just"/>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1197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239319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l"/>
            <a:r>
              <a:rPr lang="en-US" sz="3200" b="1" dirty="0"/>
              <a:t>Private Derivation:</a:t>
            </a:r>
          </a:p>
          <a:p>
            <a:pPr algn="l"/>
            <a:endParaRPr lang="en-US" sz="3200" dirty="0"/>
          </a:p>
          <a:p>
            <a:pPr algn="l"/>
            <a:endParaRPr lang="en-US" sz="3200" dirty="0"/>
          </a:p>
          <a:p>
            <a:pPr algn="l"/>
            <a:r>
              <a:rPr lang="en-US" sz="3200" dirty="0"/>
              <a:t>	class </a:t>
            </a:r>
            <a:r>
              <a:rPr lang="en-US" sz="3200" dirty="0" err="1"/>
              <a:t>ABC:private</a:t>
            </a:r>
            <a:r>
              <a:rPr lang="en-US" sz="3200" dirty="0"/>
              <a:t> XYZ</a:t>
            </a:r>
          </a:p>
          <a:p>
            <a:pPr algn="l"/>
            <a:r>
              <a:rPr lang="en-US" sz="3200" dirty="0"/>
              <a:t>	{</a:t>
            </a:r>
          </a:p>
          <a:p>
            <a:pPr algn="l"/>
            <a:r>
              <a:rPr lang="en-US" sz="3200" dirty="0"/>
              <a:t>		members of ABC</a:t>
            </a:r>
          </a:p>
          <a:p>
            <a:pPr algn="l"/>
            <a:r>
              <a:rPr lang="en-US" sz="3200" dirty="0"/>
              <a:t>	}</a:t>
            </a:r>
            <a:br>
              <a:rPr lang="en-US" sz="3200" dirty="0"/>
            </a:br>
            <a:endParaRPr lang="en-US" sz="3200" dirty="0"/>
          </a:p>
          <a:p>
            <a:pPr algn="l"/>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769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161107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7AAFB6-1107-4205-BA7B-E7CED5DA1BEC}"/>
              </a:ext>
            </a:extLst>
          </p:cNvPr>
          <p:cNvSpPr/>
          <p:nvPr/>
        </p:nvSpPr>
        <p:spPr>
          <a:xfrm>
            <a:off x="0" y="3258356"/>
            <a:ext cx="12192000" cy="199697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180305" y="3711363"/>
            <a:ext cx="12192000" cy="830997"/>
          </a:xfrm>
          <a:prstGeom prst="rect">
            <a:avLst/>
          </a:prstGeom>
          <a:noFill/>
        </p:spPr>
        <p:txBody>
          <a:bodyPr wrap="square" rtlCol="0" anchor="ctr">
            <a:spAutoFit/>
          </a:bodyPr>
          <a:lstStyle/>
          <a:p>
            <a:pPr algn="ctr"/>
            <a:r>
              <a:rPr lang="en-US" altLang="ko-KR" sz="4800" b="1" dirty="0">
                <a:solidFill>
                  <a:schemeClr val="bg1"/>
                </a:solidFill>
                <a:cs typeface="Arial" pitchFamily="34" charset="0"/>
              </a:rPr>
              <a:t>Inheritance</a:t>
            </a:r>
            <a:endParaRPr lang="ko-KR" altLang="en-US" sz="4800" b="1" dirty="0">
              <a:solidFill>
                <a:schemeClr val="bg1"/>
              </a:solidFill>
              <a:cs typeface="Arial" pitchFamily="34" charset="0"/>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203252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l"/>
            <a:r>
              <a:rPr lang="en-US" sz="3200" b="1" dirty="0"/>
              <a:t>Private Derivation by default:</a:t>
            </a:r>
          </a:p>
          <a:p>
            <a:pPr algn="l"/>
            <a:endParaRPr lang="en-US" sz="3200" dirty="0"/>
          </a:p>
          <a:p>
            <a:pPr algn="l"/>
            <a:endParaRPr lang="en-US" sz="3200" dirty="0"/>
          </a:p>
          <a:p>
            <a:pPr algn="l"/>
            <a:r>
              <a:rPr lang="en-US" sz="3200" dirty="0"/>
              <a:t>	class ABC: XYZ</a:t>
            </a:r>
          </a:p>
          <a:p>
            <a:pPr algn="l"/>
            <a:r>
              <a:rPr lang="en-US" sz="3200" dirty="0"/>
              <a:t>	{</a:t>
            </a:r>
          </a:p>
          <a:p>
            <a:pPr algn="l"/>
            <a:r>
              <a:rPr lang="en-US" sz="3200" dirty="0"/>
              <a:t>		members of ABC</a:t>
            </a:r>
          </a:p>
          <a:p>
            <a:pPr algn="l"/>
            <a:r>
              <a:rPr lang="en-US" sz="3200" dirty="0"/>
              <a:t>	}</a:t>
            </a:r>
            <a:br>
              <a:rPr lang="en-US" sz="3200" dirty="0"/>
            </a:br>
            <a:endParaRPr lang="en-US" sz="3200" dirty="0"/>
          </a:p>
          <a:p>
            <a:pPr algn="l"/>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769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3604747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just"/>
            <a:r>
              <a:rPr lang="en-US" sz="3200" dirty="0"/>
              <a:t>When a base class is privately inherited by a derived class, public members of the base class become private members of the derived class and therefore the public members of the base class can only be accessed by the member functions of the derived class. </a:t>
            </a:r>
          </a:p>
          <a:p>
            <a:pPr algn="just"/>
            <a:endParaRPr lang="en-US" sz="3200" dirty="0"/>
          </a:p>
          <a:p>
            <a:pPr algn="just"/>
            <a:r>
              <a:rPr lang="en-US" sz="3200" dirty="0"/>
              <a:t>They are inaccessible to the objects of the derived class.</a:t>
            </a:r>
          </a:p>
          <a:p>
            <a:pPr algn="just"/>
            <a:endParaRPr lang="en-US" sz="3200" dirty="0"/>
          </a:p>
          <a:p>
            <a:pPr algn="just"/>
            <a:r>
              <a:rPr lang="en-US" sz="3200" dirty="0"/>
              <a:t>The result is that no member of the base class is accessible to the objects of the derived class.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6356" y="51979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0208717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5629733"/>
          </a:xfrm>
        </p:spPr>
        <p:txBody>
          <a:bodyPr/>
          <a:lstStyle/>
          <a:p>
            <a:pPr algn="l"/>
            <a:r>
              <a:rPr lang="en-US" sz="3200" b="1" dirty="0"/>
              <a:t>Public Derivation:</a:t>
            </a:r>
          </a:p>
          <a:p>
            <a:pPr algn="l"/>
            <a:endParaRPr lang="en-US" sz="3200" dirty="0"/>
          </a:p>
          <a:p>
            <a:pPr algn="l"/>
            <a:endParaRPr lang="en-US" sz="3200" dirty="0"/>
          </a:p>
          <a:p>
            <a:pPr algn="l"/>
            <a:r>
              <a:rPr lang="en-US" sz="3200" dirty="0"/>
              <a:t>	class </a:t>
            </a:r>
            <a:r>
              <a:rPr lang="en-US" sz="3200" dirty="0" err="1"/>
              <a:t>ABC:public</a:t>
            </a:r>
            <a:r>
              <a:rPr lang="en-US" sz="3200" dirty="0"/>
              <a:t> XYZ</a:t>
            </a:r>
          </a:p>
          <a:p>
            <a:pPr algn="l"/>
            <a:r>
              <a:rPr lang="en-US" sz="3200" dirty="0"/>
              <a:t>	{</a:t>
            </a:r>
          </a:p>
          <a:p>
            <a:pPr algn="l"/>
            <a:r>
              <a:rPr lang="en-US" sz="3200" dirty="0"/>
              <a:t>		members of ABC</a:t>
            </a:r>
          </a:p>
          <a:p>
            <a:pPr algn="l"/>
            <a:r>
              <a:rPr lang="en-US" sz="3200" dirty="0"/>
              <a:t>	}</a:t>
            </a:r>
            <a:br>
              <a:rPr lang="en-US" sz="3200" dirty="0"/>
            </a:br>
            <a:endParaRPr lang="en-US" sz="3200" dirty="0"/>
          </a:p>
          <a:p>
            <a:pPr algn="l"/>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576945"/>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11201638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0"/>
            <a:ext cx="10947042" cy="4566555"/>
          </a:xfrm>
        </p:spPr>
        <p:txBody>
          <a:bodyPr/>
          <a:lstStyle/>
          <a:p>
            <a:pPr algn="just"/>
            <a:r>
              <a:rPr lang="en-US" sz="3200" dirty="0"/>
              <a:t>When the base class is publicly inherited, the public members of the base class become public members of the derived class and therefore they are accessible to the objects of the derived class. </a:t>
            </a:r>
          </a:p>
          <a:p>
            <a:pPr algn="just"/>
            <a:endParaRPr lang="en-US" sz="3200" dirty="0"/>
          </a:p>
          <a:p>
            <a:pPr algn="just"/>
            <a:r>
              <a:rPr lang="en-US" sz="3200" dirty="0"/>
              <a:t>In both the cases, the private members are not inherited and therefore, the private members of a base class will never become the members of its derived class.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281670"/>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34227510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6084E4B-5F7E-4B0D-9538-D7ABEB183593}"/>
              </a:ext>
            </a:extLst>
          </p:cNvPr>
          <p:cNvSpPr/>
          <p:nvPr/>
        </p:nvSpPr>
        <p:spPr>
          <a:xfrm>
            <a:off x="7857460" y="1"/>
            <a:ext cx="433453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TextBox 3">
            <a:extLst>
              <a:ext uri="{FF2B5EF4-FFF2-40B4-BE49-F238E27FC236}">
                <a16:creationId xmlns:a16="http://schemas.microsoft.com/office/drawing/2014/main" id="{DF691C40-340A-44BC-A6B3-C3A20A9ED913}"/>
              </a:ext>
            </a:extLst>
          </p:cNvPr>
          <p:cNvSpPr txBox="1"/>
          <p:nvPr/>
        </p:nvSpPr>
        <p:spPr>
          <a:xfrm>
            <a:off x="7857460" y="2629120"/>
            <a:ext cx="4334539" cy="995209"/>
          </a:xfrm>
          <a:prstGeom prst="rect">
            <a:avLst/>
          </a:prstGeom>
          <a:noFill/>
        </p:spPr>
        <p:txBody>
          <a:bodyPr wrap="square" rtlCol="0" anchor="ctr">
            <a:spAutoFit/>
          </a:bodyPr>
          <a:lstStyle/>
          <a:p>
            <a:pPr algn="ctr"/>
            <a:r>
              <a:rPr lang="en-US" altLang="ko-KR" sz="5867" dirty="0">
                <a:solidFill>
                  <a:schemeClr val="bg1"/>
                </a:solidFill>
                <a:cs typeface="Arial" pitchFamily="34" charset="0"/>
              </a:rPr>
              <a:t>Thank You</a:t>
            </a:r>
            <a:endParaRPr lang="ko-KR" altLang="en-US" sz="5867" dirty="0">
              <a:solidFill>
                <a:schemeClr val="bg1"/>
              </a:solidFill>
              <a:cs typeface="Arial" pitchFamily="34" charset="0"/>
            </a:endParaRPr>
          </a:p>
        </p:txBody>
      </p:sp>
    </p:spTree>
    <p:extLst>
      <p:ext uri="{BB962C8B-B14F-4D97-AF65-F5344CB8AC3E}">
        <p14:creationId xmlns:p14="http://schemas.microsoft.com/office/powerpoint/2010/main" val="2582224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290330"/>
          </a:xfrm>
        </p:spPr>
        <p:txBody>
          <a:bodyPr/>
          <a:lstStyle/>
          <a:p>
            <a:pPr algn="just"/>
            <a:r>
              <a:rPr lang="en-US" sz="3200" dirty="0"/>
              <a:t>The C++ strongly supports the concept of reusability. </a:t>
            </a:r>
          </a:p>
          <a:p>
            <a:pPr algn="just"/>
            <a:endParaRPr lang="en-US" sz="3200" dirty="0"/>
          </a:p>
          <a:p>
            <a:pPr algn="just"/>
            <a:r>
              <a:rPr lang="en-US" sz="3200" dirty="0"/>
              <a:t>Once a class has been written and tested, it can be adapted by other programmers to suit their requirements. </a:t>
            </a:r>
          </a:p>
          <a:p>
            <a:pPr algn="just"/>
            <a:endParaRPr lang="en-US" sz="3200" dirty="0"/>
          </a:p>
          <a:p>
            <a:pPr algn="just"/>
            <a:r>
              <a:rPr lang="en-US" sz="3200" dirty="0"/>
              <a:t>This is basically done by creating new classes, reusing the properties of the existing ones. </a:t>
            </a:r>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461974"/>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267863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98490" y="281671"/>
            <a:ext cx="10947042" cy="4483512"/>
          </a:xfrm>
        </p:spPr>
        <p:txBody>
          <a:bodyPr/>
          <a:lstStyle/>
          <a:p>
            <a:pPr algn="just"/>
            <a:r>
              <a:rPr lang="en-US" sz="3200" dirty="0"/>
              <a:t>The mechanism of deriving a new class from an old one is called Inheritance or Derivation. </a:t>
            </a:r>
          </a:p>
          <a:p>
            <a:pPr algn="just"/>
            <a:endParaRPr lang="en-US" sz="3200" dirty="0"/>
          </a:p>
          <a:p>
            <a:pPr algn="just"/>
            <a:r>
              <a:rPr lang="en-US" sz="3200" dirty="0"/>
              <a:t>The old class is referred to as the base class and the new one is called the derived class or subclass. </a:t>
            </a:r>
          </a:p>
          <a:p>
            <a:pPr algn="just"/>
            <a:endParaRPr lang="en-US" sz="3200" dirty="0"/>
          </a:p>
          <a:p>
            <a:pPr algn="just"/>
            <a:r>
              <a:rPr lang="en-US" sz="3200" dirty="0"/>
              <a:t>A class can also inherit properties from more than one class or from more than one level.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474853"/>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Tree>
    <p:extLst>
      <p:ext uri="{BB962C8B-B14F-4D97-AF65-F5344CB8AC3E}">
        <p14:creationId xmlns:p14="http://schemas.microsoft.com/office/powerpoint/2010/main" val="2270716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847758" y="3013501"/>
            <a:ext cx="6344093" cy="830997"/>
          </a:xfrm>
          <a:prstGeom prst="rect">
            <a:avLst/>
          </a:prstGeom>
          <a:noFill/>
        </p:spPr>
        <p:txBody>
          <a:bodyPr wrap="square" rtlCol="0" anchor="ctr">
            <a:spAutoFit/>
          </a:bodyPr>
          <a:lstStyle/>
          <a:p>
            <a:r>
              <a:rPr lang="en-US" altLang="ko-KR" sz="4800" b="1" dirty="0">
                <a:cs typeface="Arial" pitchFamily="34" charset="0"/>
              </a:rPr>
              <a:t>Single Inheritance</a:t>
            </a:r>
            <a:endParaRPr lang="ko-KR" altLang="en-US" sz="4800" b="1" dirty="0">
              <a:cs typeface="Arial" pitchFamily="34" charset="0"/>
            </a:endParaRPr>
          </a:p>
        </p:txBody>
      </p:sp>
    </p:spTree>
    <p:extLst>
      <p:ext uri="{BB962C8B-B14F-4D97-AF65-F5344CB8AC3E}">
        <p14:creationId xmlns:p14="http://schemas.microsoft.com/office/powerpoint/2010/main" val="498740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98772" y="453869"/>
            <a:ext cx="10947042" cy="903186"/>
          </a:xfrm>
        </p:spPr>
        <p:txBody>
          <a:bodyPr/>
          <a:lstStyle/>
          <a:p>
            <a:pPr algn="just"/>
            <a:r>
              <a:rPr lang="en-US" sz="3200" dirty="0"/>
              <a:t>A derived class with only one base class, is called single inheritance.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320307"/>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11" name="Group 10"/>
          <p:cNvGrpSpPr/>
          <p:nvPr/>
        </p:nvGrpSpPr>
        <p:grpSpPr>
          <a:xfrm>
            <a:off x="4266220" y="2331076"/>
            <a:ext cx="3812146" cy="2612264"/>
            <a:chOff x="3863662" y="2060620"/>
            <a:chExt cx="3812146" cy="2612264"/>
          </a:xfrm>
        </p:grpSpPr>
        <p:sp>
          <p:nvSpPr>
            <p:cNvPr id="8" name="Rectangle 7"/>
            <p:cNvSpPr/>
            <p:nvPr/>
          </p:nvSpPr>
          <p:spPr>
            <a:xfrm>
              <a:off x="3863662" y="2060620"/>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A</a:t>
              </a:r>
              <a:endParaRPr lang="en-IN" dirty="0"/>
            </a:p>
          </p:txBody>
        </p:sp>
        <p:sp>
          <p:nvSpPr>
            <p:cNvPr id="9" name="Rectangle 8"/>
            <p:cNvSpPr/>
            <p:nvPr/>
          </p:nvSpPr>
          <p:spPr>
            <a:xfrm>
              <a:off x="3863662" y="3964546"/>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B</a:t>
              </a:r>
              <a:endParaRPr lang="en-IN" dirty="0"/>
            </a:p>
          </p:txBody>
        </p:sp>
        <p:sp>
          <p:nvSpPr>
            <p:cNvPr id="10" name="Down Arrow 9"/>
            <p:cNvSpPr/>
            <p:nvPr/>
          </p:nvSpPr>
          <p:spPr>
            <a:xfrm>
              <a:off x="5743977" y="2768958"/>
              <a:ext cx="115910" cy="1195588"/>
            </a:xfrm>
            <a:prstGeom prst="downArrow">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w="0">
                  <a:solidFill>
                    <a:schemeClr val="bg1"/>
                  </a:solidFill>
                </a:ln>
                <a:solidFill>
                  <a:schemeClr val="tx1"/>
                </a:solidFill>
                <a:effectLst>
                  <a:outerShdw blurRad="38100" dist="19050" dir="2700000" algn="tl" rotWithShape="0">
                    <a:schemeClr val="dk1">
                      <a:alpha val="40000"/>
                    </a:schemeClr>
                  </a:outerShdw>
                </a:effectLst>
              </a:endParaRPr>
            </a:p>
          </p:txBody>
        </p:sp>
      </p:grpSp>
    </p:spTree>
    <p:extLst>
      <p:ext uri="{BB962C8B-B14F-4D97-AF65-F5344CB8AC3E}">
        <p14:creationId xmlns:p14="http://schemas.microsoft.com/office/powerpoint/2010/main" val="2601589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847758" y="3013501"/>
            <a:ext cx="6344093" cy="830997"/>
          </a:xfrm>
          <a:prstGeom prst="rect">
            <a:avLst/>
          </a:prstGeom>
          <a:noFill/>
        </p:spPr>
        <p:txBody>
          <a:bodyPr wrap="square" rtlCol="0" anchor="ctr">
            <a:spAutoFit/>
          </a:bodyPr>
          <a:lstStyle/>
          <a:p>
            <a:r>
              <a:rPr lang="en-US" altLang="ko-KR" sz="4800" b="1" dirty="0">
                <a:cs typeface="Arial" pitchFamily="34" charset="0"/>
              </a:rPr>
              <a:t>Multiple Inheritance</a:t>
            </a:r>
            <a:endParaRPr lang="ko-KR" altLang="en-US" sz="4800" b="1" dirty="0">
              <a:cs typeface="Arial" pitchFamily="34" charset="0"/>
            </a:endParaRPr>
          </a:p>
        </p:txBody>
      </p:sp>
    </p:spTree>
    <p:extLst>
      <p:ext uri="{BB962C8B-B14F-4D97-AF65-F5344CB8AC3E}">
        <p14:creationId xmlns:p14="http://schemas.microsoft.com/office/powerpoint/2010/main" val="4060678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98772" y="453869"/>
            <a:ext cx="10947042" cy="903186"/>
          </a:xfrm>
        </p:spPr>
        <p:txBody>
          <a:bodyPr/>
          <a:lstStyle/>
          <a:p>
            <a:pPr algn="just"/>
            <a:r>
              <a:rPr lang="en-US" sz="3200" dirty="0"/>
              <a:t>A derived class with several base classes, is called multiple inheritance. </a:t>
            </a:r>
            <a:endParaRPr lang="en-IN" sz="3200" dirty="0"/>
          </a:p>
        </p:txBody>
      </p:sp>
      <p:grpSp>
        <p:nvGrpSpPr>
          <p:cNvPr id="3" name="Group 2">
            <a:extLst>
              <a:ext uri="{FF2B5EF4-FFF2-40B4-BE49-F238E27FC236}">
                <a16:creationId xmlns:a16="http://schemas.microsoft.com/office/drawing/2014/main" id="{A9A2186A-C326-48DC-8E09-0BB48FF9D3DE}"/>
              </a:ext>
            </a:extLst>
          </p:cNvPr>
          <p:cNvGrpSpPr/>
          <p:nvPr/>
        </p:nvGrpSpPr>
        <p:grpSpPr>
          <a:xfrm>
            <a:off x="0" y="320307"/>
            <a:ext cx="648068" cy="476518"/>
            <a:chOff x="-3373" y="3444677"/>
            <a:chExt cx="3155739" cy="1643520"/>
          </a:xfrm>
        </p:grpSpPr>
        <p:sp>
          <p:nvSpPr>
            <p:cNvPr id="4"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5" name="Group 4">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6" name="Rectangle 5">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7" name="Rectangle 6">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18" name="Group 17"/>
          <p:cNvGrpSpPr/>
          <p:nvPr/>
        </p:nvGrpSpPr>
        <p:grpSpPr>
          <a:xfrm>
            <a:off x="1626051" y="2469170"/>
            <a:ext cx="8834906" cy="2757506"/>
            <a:chOff x="1703324" y="2237350"/>
            <a:chExt cx="8834906" cy="2757506"/>
          </a:xfrm>
        </p:grpSpPr>
        <p:sp>
          <p:nvSpPr>
            <p:cNvPr id="8" name="Rectangle 7"/>
            <p:cNvSpPr/>
            <p:nvPr/>
          </p:nvSpPr>
          <p:spPr>
            <a:xfrm>
              <a:off x="1703324" y="2237350"/>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A</a:t>
              </a:r>
              <a:endParaRPr lang="en-IN" dirty="0"/>
            </a:p>
          </p:txBody>
        </p:sp>
        <p:sp>
          <p:nvSpPr>
            <p:cNvPr id="9" name="Rectangle 8"/>
            <p:cNvSpPr/>
            <p:nvPr/>
          </p:nvSpPr>
          <p:spPr>
            <a:xfrm>
              <a:off x="4266220" y="4286518"/>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C</a:t>
              </a:r>
              <a:endParaRPr lang="en-IN" dirty="0"/>
            </a:p>
          </p:txBody>
        </p:sp>
        <p:sp>
          <p:nvSpPr>
            <p:cNvPr id="12" name="Rectangle 11"/>
            <p:cNvSpPr/>
            <p:nvPr/>
          </p:nvSpPr>
          <p:spPr>
            <a:xfrm>
              <a:off x="6726084" y="2237350"/>
              <a:ext cx="3812146" cy="708338"/>
            </a:xfrm>
            <a:prstGeom prst="rect">
              <a:avLst/>
            </a:prstGeom>
            <a:solidFill>
              <a:srgbClr val="0070C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B</a:t>
              </a:r>
              <a:endParaRPr lang="en-IN" dirty="0"/>
            </a:p>
          </p:txBody>
        </p:sp>
        <p:cxnSp>
          <p:nvCxnSpPr>
            <p:cNvPr id="14" name="Elbow Connector 13"/>
            <p:cNvCxnSpPr/>
            <p:nvPr/>
          </p:nvCxnSpPr>
          <p:spPr>
            <a:xfrm rot="16200000" flipH="1">
              <a:off x="3708402" y="3010796"/>
              <a:ext cx="1340830" cy="1210614"/>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17" name="Elbow Connector 16"/>
            <p:cNvCxnSpPr/>
            <p:nvPr/>
          </p:nvCxnSpPr>
          <p:spPr>
            <a:xfrm rot="5400000">
              <a:off x="7237213" y="3088069"/>
              <a:ext cx="1340830" cy="1056068"/>
            </a:xfrm>
            <a:prstGeom prst="bentConnector3">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097351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208124" y="2573079"/>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847758" y="3075057"/>
            <a:ext cx="6344093" cy="707886"/>
          </a:xfrm>
          <a:prstGeom prst="rect">
            <a:avLst/>
          </a:prstGeom>
          <a:noFill/>
        </p:spPr>
        <p:txBody>
          <a:bodyPr wrap="square" rtlCol="0" anchor="ctr">
            <a:spAutoFit/>
          </a:bodyPr>
          <a:lstStyle/>
          <a:p>
            <a:r>
              <a:rPr lang="en-US" altLang="ko-KR" sz="4000" b="1" dirty="0">
                <a:cs typeface="Arial" pitchFamily="34" charset="0"/>
              </a:rPr>
              <a:t>Hierarchical Inheritance</a:t>
            </a:r>
            <a:endParaRPr lang="ko-KR" altLang="en-US" sz="4000" b="1" dirty="0">
              <a:cs typeface="Arial" pitchFamily="34" charset="0"/>
            </a:endParaRPr>
          </a:p>
        </p:txBody>
      </p:sp>
    </p:spTree>
    <p:extLst>
      <p:ext uri="{BB962C8B-B14F-4D97-AF65-F5344CB8AC3E}">
        <p14:creationId xmlns:p14="http://schemas.microsoft.com/office/powerpoint/2010/main" val="1259889896"/>
      </p:ext>
    </p:extLst>
  </p:cSld>
  <p:clrMapOvr>
    <a:masterClrMapping/>
  </p:clrMapOvr>
</p:sld>
</file>

<file path=ppt/theme/theme1.xml><?xml version="1.0" encoding="utf-8"?>
<a:theme xmlns:a="http://schemas.openxmlformats.org/drawingml/2006/main" name="Cover and End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5208</TotalTime>
  <Words>517</Words>
  <Application>Microsoft Office PowerPoint</Application>
  <PresentationFormat>Widescreen</PresentationFormat>
  <Paragraphs>83</Paragraphs>
  <Slides>24</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24</vt:i4>
      </vt:variant>
    </vt:vector>
  </HeadingPairs>
  <TitlesOfParts>
    <vt:vector size="30" baseType="lpstr">
      <vt:lpstr>Adobe Fan Heiti Std B</vt:lpstr>
      <vt:lpstr>Arial</vt:lpstr>
      <vt:lpstr>Calibri</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ARVIND KHARWAL</cp:lastModifiedBy>
  <cp:revision>371</cp:revision>
  <dcterms:created xsi:type="dcterms:W3CDTF">2018-04-24T17:14:44Z</dcterms:created>
  <dcterms:modified xsi:type="dcterms:W3CDTF">2023-03-15T06:27:42Z</dcterms:modified>
</cp:coreProperties>
</file>

<file path=docProps/thumbnail.jpeg>
</file>